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media1.gif" ContentType="video/unknown"/>
  <Override PartName="/ppt/notesSlides/notesSlide3.xml" ContentType="application/vnd.openxmlformats-officedocument.presentationml.notesSlide+xml"/>
  <Override PartName="/ppt/media/media2.gif" ContentType="video/unknown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8" r:id="rId2"/>
  </p:sldMasterIdLst>
  <p:notesMasterIdLst>
    <p:notesMasterId r:id="rId72"/>
  </p:notesMasterIdLst>
  <p:handoutMasterIdLst>
    <p:handoutMasterId r:id="rId73"/>
  </p:handoutMasterIdLst>
  <p:sldIdLst>
    <p:sldId id="1056" r:id="rId3"/>
    <p:sldId id="1249" r:id="rId4"/>
    <p:sldId id="1254" r:id="rId5"/>
    <p:sldId id="1179" r:id="rId6"/>
    <p:sldId id="1253" r:id="rId7"/>
    <p:sldId id="1184" r:id="rId8"/>
    <p:sldId id="1198" r:id="rId9"/>
    <p:sldId id="1255" r:id="rId10"/>
    <p:sldId id="1256" r:id="rId11"/>
    <p:sldId id="1257" r:id="rId12"/>
    <p:sldId id="1273" r:id="rId13"/>
    <p:sldId id="1203" r:id="rId14"/>
    <p:sldId id="1199" r:id="rId15"/>
    <p:sldId id="1201" r:id="rId16"/>
    <p:sldId id="1315" r:id="rId17"/>
    <p:sldId id="1285" r:id="rId18"/>
    <p:sldId id="1286" r:id="rId19"/>
    <p:sldId id="1287" r:id="rId20"/>
    <p:sldId id="1202" r:id="rId21"/>
    <p:sldId id="1259" r:id="rId22"/>
    <p:sldId id="1260" r:id="rId23"/>
    <p:sldId id="1261" r:id="rId24"/>
    <p:sldId id="1262" r:id="rId25"/>
    <p:sldId id="1263" r:id="rId26"/>
    <p:sldId id="1264" r:id="rId27"/>
    <p:sldId id="1265" r:id="rId28"/>
    <p:sldId id="1266" r:id="rId29"/>
    <p:sldId id="1267" r:id="rId30"/>
    <p:sldId id="1208" r:id="rId31"/>
    <p:sldId id="1190" r:id="rId32"/>
    <p:sldId id="1274" r:id="rId33"/>
    <p:sldId id="1226" r:id="rId34"/>
    <p:sldId id="1227" r:id="rId35"/>
    <p:sldId id="1275" r:id="rId36"/>
    <p:sldId id="1207" r:id="rId37"/>
    <p:sldId id="1288" r:id="rId38"/>
    <p:sldId id="1289" r:id="rId39"/>
    <p:sldId id="1290" r:id="rId40"/>
    <p:sldId id="1291" r:id="rId41"/>
    <p:sldId id="1313" r:id="rId42"/>
    <p:sldId id="1185" r:id="rId43"/>
    <p:sldId id="1292" r:id="rId44"/>
    <p:sldId id="1221" r:id="rId45"/>
    <p:sldId id="1293" r:id="rId46"/>
    <p:sldId id="1282" r:id="rId47"/>
    <p:sldId id="1186" r:id="rId48"/>
    <p:sldId id="1229" r:id="rId49"/>
    <p:sldId id="1230" r:id="rId50"/>
    <p:sldId id="1231" r:id="rId51"/>
    <p:sldId id="1302" r:id="rId52"/>
    <p:sldId id="1236" r:id="rId53"/>
    <p:sldId id="1248" r:id="rId54"/>
    <p:sldId id="1271" r:id="rId55"/>
    <p:sldId id="1272" r:id="rId56"/>
    <p:sldId id="1314" r:id="rId57"/>
    <p:sldId id="1312" r:id="rId58"/>
    <p:sldId id="1294" r:id="rId59"/>
    <p:sldId id="1318" r:id="rId60"/>
    <p:sldId id="1324" r:id="rId61"/>
    <p:sldId id="1325" r:id="rId62"/>
    <p:sldId id="1319" r:id="rId63"/>
    <p:sldId id="1320" r:id="rId64"/>
    <p:sldId id="1321" r:id="rId65"/>
    <p:sldId id="1322" r:id="rId66"/>
    <p:sldId id="1323" r:id="rId67"/>
    <p:sldId id="1309" r:id="rId68"/>
    <p:sldId id="1310" r:id="rId69"/>
    <p:sldId id="1316" r:id="rId70"/>
    <p:sldId id="1317" r:id="rId71"/>
  </p:sldIdLst>
  <p:sldSz cx="12188825" cy="6858000"/>
  <p:notesSz cx="6858000" cy="9144000"/>
  <p:defaultTextStyle>
    <a:defPPr>
      <a:defRPr lang="en-US"/>
    </a:defPPr>
    <a:lvl1pPr marL="0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1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23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296" algn="l" defTabSz="4571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555"/>
    <a:srgbClr val="000000"/>
    <a:srgbClr val="F3FFF9"/>
    <a:srgbClr val="FFFFFF"/>
    <a:srgbClr val="3B3335"/>
    <a:srgbClr val="FF58F2"/>
    <a:srgbClr val="E60092"/>
    <a:srgbClr val="C4007C"/>
    <a:srgbClr val="2C2828"/>
    <a:srgbClr val="FF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85797" autoAdjust="0"/>
  </p:normalViewPr>
  <p:slideViewPr>
    <p:cSldViewPr snapToGrid="0" snapToObjects="1" showGuides="1">
      <p:cViewPr varScale="1">
        <p:scale>
          <a:sx n="51" d="100"/>
          <a:sy n="51" d="100"/>
        </p:scale>
        <p:origin x="-112" y="-624"/>
      </p:cViewPr>
      <p:guideLst>
        <p:guide orient="horz" pos="2160"/>
        <p:guide pos="501"/>
        <p:guide pos="3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143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ABE22D-026B-0445-9395-2A5DD6A216A0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D569820-6F3C-2248-B92B-CA14A0C56483}">
      <dgm:prSet phldrT="[Text]"/>
      <dgm:spPr/>
      <dgm:t>
        <a:bodyPr/>
        <a:lstStyle/>
        <a:p>
          <a:r>
            <a:rPr lang="en-US" dirty="0" smtClean="0">
              <a:latin typeface="Museo Sans 100"/>
              <a:cs typeface="Museo Sans 100"/>
            </a:rPr>
            <a:t>Deep Learning Overview</a:t>
          </a:r>
          <a:endParaRPr lang="en-US" dirty="0">
            <a:latin typeface="Museo Sans 100"/>
            <a:cs typeface="Museo Sans 100"/>
          </a:endParaRPr>
        </a:p>
      </dgm:t>
    </dgm:pt>
    <dgm:pt modelId="{BD1DAB4A-67E8-0944-9373-C27BBA065143}" type="parTrans" cxnId="{D3689E4B-26CF-ED41-B4AE-BA37678CFE38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DF4B84CC-F9C3-EF43-9D79-6D8D12C25E8C}" type="sibTrans" cxnId="{D3689E4B-26CF-ED41-B4AE-BA37678CFE38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E1BA8291-2FEA-DB4C-BE48-2CB471C20931}">
      <dgm:prSet phldrT="[Text]"/>
      <dgm:spPr/>
      <dgm:t>
        <a:bodyPr/>
        <a:lstStyle/>
        <a:p>
          <a:r>
            <a:rPr lang="en-US" dirty="0" smtClean="0">
              <a:latin typeface="Museo Sans 100"/>
              <a:cs typeface="Museo Sans 100"/>
            </a:rPr>
            <a:t>Training a model on CIFAR</a:t>
          </a:r>
          <a:endParaRPr lang="en-US" dirty="0">
            <a:latin typeface="Museo Sans 100"/>
            <a:cs typeface="Museo Sans 100"/>
          </a:endParaRPr>
        </a:p>
      </dgm:t>
    </dgm:pt>
    <dgm:pt modelId="{08D75298-ACE0-FF44-9641-C2FF33815C4B}" type="parTrans" cxnId="{E5D6F9DA-5FC1-D94D-91BC-F3293A3CD9A1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EE2E4D88-495B-6649-ADAF-E80F3D99D18F}" type="sibTrans" cxnId="{E5D6F9DA-5FC1-D94D-91BC-F3293A3CD9A1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4B3FEEF9-7144-D84F-AEC7-AA743F3B9579}">
      <dgm:prSet phldrT="[Text]"/>
      <dgm:spPr/>
      <dgm:t>
        <a:bodyPr/>
        <a:lstStyle/>
        <a:p>
          <a:r>
            <a:rPr lang="en-US" dirty="0" smtClean="0">
              <a:latin typeface="Museo Sans 100"/>
              <a:cs typeface="Museo Sans 100"/>
            </a:rPr>
            <a:t>Building a Similar Dress Recommender</a:t>
          </a:r>
          <a:endParaRPr lang="en-US" dirty="0">
            <a:latin typeface="Museo Sans 100"/>
            <a:cs typeface="Museo Sans 100"/>
          </a:endParaRPr>
        </a:p>
      </dgm:t>
    </dgm:pt>
    <dgm:pt modelId="{693E4529-CC0F-C94C-B2EA-68E5580145D6}" type="parTrans" cxnId="{CDB6A976-7393-0D44-A6D5-B81E5C7EAD6F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8FCEE31B-A25D-1B4C-A4E0-681CDFBDB715}" type="sibTrans" cxnId="{CDB6A976-7393-0D44-A6D5-B81E5C7EAD6F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0A68B506-3ADF-7947-8E8D-7C80A1E0E962}" type="pres">
      <dgm:prSet presAssocID="{F6ABE22D-026B-0445-9395-2A5DD6A216A0}" presName="Name0" presStyleCnt="0">
        <dgm:presLayoutVars>
          <dgm:dir/>
          <dgm:resizeHandles val="exact"/>
        </dgm:presLayoutVars>
      </dgm:prSet>
      <dgm:spPr/>
    </dgm:pt>
    <dgm:pt modelId="{94BDADB7-C7A2-144C-B8FB-86B5AA2F48D5}" type="pres">
      <dgm:prSet presAssocID="{1D569820-6F3C-2248-B92B-CA14A0C5648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BBCD9E-6220-2B46-81E2-45405B69D314}" type="pres">
      <dgm:prSet presAssocID="{DF4B84CC-F9C3-EF43-9D79-6D8D12C25E8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18766B5-238D-4146-A822-39E19B3C1AD8}" type="pres">
      <dgm:prSet presAssocID="{DF4B84CC-F9C3-EF43-9D79-6D8D12C25E8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78CE2B55-D170-0145-9CB6-D3D6ADE77168}" type="pres">
      <dgm:prSet presAssocID="{E1BA8291-2FEA-DB4C-BE48-2CB471C2093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09B84-328F-6D48-A5FD-92B1AF9C0057}" type="pres">
      <dgm:prSet presAssocID="{EE2E4D88-495B-6649-ADAF-E80F3D99D18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4109AE0-8219-0446-8B8D-F9A2F36DD66D}" type="pres">
      <dgm:prSet presAssocID="{EE2E4D88-495B-6649-ADAF-E80F3D99D18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EAEC802-30B2-3D45-A5EC-260C009E1630}" type="pres">
      <dgm:prSet presAssocID="{4B3FEEF9-7144-D84F-AEC7-AA743F3B957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A7A1A7-F80E-9249-B845-6E511BDE382A}" type="presOf" srcId="{EE2E4D88-495B-6649-ADAF-E80F3D99D18F}" destId="{74109AE0-8219-0446-8B8D-F9A2F36DD66D}" srcOrd="1" destOrd="0" presId="urn:microsoft.com/office/officeart/2005/8/layout/process1"/>
    <dgm:cxn modelId="{2FE81917-7F6D-6048-8460-45F0F7B50490}" type="presOf" srcId="{4B3FEEF9-7144-D84F-AEC7-AA743F3B9579}" destId="{1EAEC802-30B2-3D45-A5EC-260C009E1630}" srcOrd="0" destOrd="0" presId="urn:microsoft.com/office/officeart/2005/8/layout/process1"/>
    <dgm:cxn modelId="{0B7760FF-4CFD-D24D-9520-6E92B0D7E101}" type="presOf" srcId="{E1BA8291-2FEA-DB4C-BE48-2CB471C20931}" destId="{78CE2B55-D170-0145-9CB6-D3D6ADE77168}" srcOrd="0" destOrd="0" presId="urn:microsoft.com/office/officeart/2005/8/layout/process1"/>
    <dgm:cxn modelId="{CDB6A976-7393-0D44-A6D5-B81E5C7EAD6F}" srcId="{F6ABE22D-026B-0445-9395-2A5DD6A216A0}" destId="{4B3FEEF9-7144-D84F-AEC7-AA743F3B9579}" srcOrd="2" destOrd="0" parTransId="{693E4529-CC0F-C94C-B2EA-68E5580145D6}" sibTransId="{8FCEE31B-A25D-1B4C-A4E0-681CDFBDB715}"/>
    <dgm:cxn modelId="{E5D6F9DA-5FC1-D94D-91BC-F3293A3CD9A1}" srcId="{F6ABE22D-026B-0445-9395-2A5DD6A216A0}" destId="{E1BA8291-2FEA-DB4C-BE48-2CB471C20931}" srcOrd="1" destOrd="0" parTransId="{08D75298-ACE0-FF44-9641-C2FF33815C4B}" sibTransId="{EE2E4D88-495B-6649-ADAF-E80F3D99D18F}"/>
    <dgm:cxn modelId="{5710B9B0-1AF6-324C-9A7D-19F6549A4DEA}" type="presOf" srcId="{EE2E4D88-495B-6649-ADAF-E80F3D99D18F}" destId="{82209B84-328F-6D48-A5FD-92B1AF9C0057}" srcOrd="0" destOrd="0" presId="urn:microsoft.com/office/officeart/2005/8/layout/process1"/>
    <dgm:cxn modelId="{8E16B748-7E11-5946-A683-DE091FCE9D30}" type="presOf" srcId="{F6ABE22D-026B-0445-9395-2A5DD6A216A0}" destId="{0A68B506-3ADF-7947-8E8D-7C80A1E0E962}" srcOrd="0" destOrd="0" presId="urn:microsoft.com/office/officeart/2005/8/layout/process1"/>
    <dgm:cxn modelId="{D3689E4B-26CF-ED41-B4AE-BA37678CFE38}" srcId="{F6ABE22D-026B-0445-9395-2A5DD6A216A0}" destId="{1D569820-6F3C-2248-B92B-CA14A0C56483}" srcOrd="0" destOrd="0" parTransId="{BD1DAB4A-67E8-0944-9373-C27BBA065143}" sibTransId="{DF4B84CC-F9C3-EF43-9D79-6D8D12C25E8C}"/>
    <dgm:cxn modelId="{25943D50-B8FC-F242-9350-1641C0A8D4F9}" type="presOf" srcId="{DF4B84CC-F9C3-EF43-9D79-6D8D12C25E8C}" destId="{9FBBCD9E-6220-2B46-81E2-45405B69D314}" srcOrd="0" destOrd="0" presId="urn:microsoft.com/office/officeart/2005/8/layout/process1"/>
    <dgm:cxn modelId="{C4BFD2BD-9F4E-8341-BC8B-E2DBFCCD8D5E}" type="presOf" srcId="{DF4B84CC-F9C3-EF43-9D79-6D8D12C25E8C}" destId="{618766B5-238D-4146-A822-39E19B3C1AD8}" srcOrd="1" destOrd="0" presId="urn:microsoft.com/office/officeart/2005/8/layout/process1"/>
    <dgm:cxn modelId="{DF78FF5C-9314-6542-8F69-B6681DBE1222}" type="presOf" srcId="{1D569820-6F3C-2248-B92B-CA14A0C56483}" destId="{94BDADB7-C7A2-144C-B8FB-86B5AA2F48D5}" srcOrd="0" destOrd="0" presId="urn:microsoft.com/office/officeart/2005/8/layout/process1"/>
    <dgm:cxn modelId="{620C2584-9CC6-2F4F-8ADC-2AF592485514}" type="presParOf" srcId="{0A68B506-3ADF-7947-8E8D-7C80A1E0E962}" destId="{94BDADB7-C7A2-144C-B8FB-86B5AA2F48D5}" srcOrd="0" destOrd="0" presId="urn:microsoft.com/office/officeart/2005/8/layout/process1"/>
    <dgm:cxn modelId="{52EA6B05-B449-8042-BA94-91CED643B9DD}" type="presParOf" srcId="{0A68B506-3ADF-7947-8E8D-7C80A1E0E962}" destId="{9FBBCD9E-6220-2B46-81E2-45405B69D314}" srcOrd="1" destOrd="0" presId="urn:microsoft.com/office/officeart/2005/8/layout/process1"/>
    <dgm:cxn modelId="{1DF33921-F113-E243-B3C2-BD3BDE138D65}" type="presParOf" srcId="{9FBBCD9E-6220-2B46-81E2-45405B69D314}" destId="{618766B5-238D-4146-A822-39E19B3C1AD8}" srcOrd="0" destOrd="0" presId="urn:microsoft.com/office/officeart/2005/8/layout/process1"/>
    <dgm:cxn modelId="{755AB852-AC7F-5E41-AB42-82F8D959C1A4}" type="presParOf" srcId="{0A68B506-3ADF-7947-8E8D-7C80A1E0E962}" destId="{78CE2B55-D170-0145-9CB6-D3D6ADE77168}" srcOrd="2" destOrd="0" presId="urn:microsoft.com/office/officeart/2005/8/layout/process1"/>
    <dgm:cxn modelId="{1E998181-3D7B-594E-AF1E-51874FE39774}" type="presParOf" srcId="{0A68B506-3ADF-7947-8E8D-7C80A1E0E962}" destId="{82209B84-328F-6D48-A5FD-92B1AF9C0057}" srcOrd="3" destOrd="0" presId="urn:microsoft.com/office/officeart/2005/8/layout/process1"/>
    <dgm:cxn modelId="{3CBCBEB2-107C-544E-9228-4DA5D1DB975D}" type="presParOf" srcId="{82209B84-328F-6D48-A5FD-92B1AF9C0057}" destId="{74109AE0-8219-0446-8B8D-F9A2F36DD66D}" srcOrd="0" destOrd="0" presId="urn:microsoft.com/office/officeart/2005/8/layout/process1"/>
    <dgm:cxn modelId="{CAA29399-3FFB-5B49-B1D5-DD9E36777818}" type="presParOf" srcId="{0A68B506-3ADF-7947-8E8D-7C80A1E0E962}" destId="{1EAEC802-30B2-3D45-A5EC-260C009E163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B8DE93-CEE3-1D48-BC6E-CEA8DD1EFC7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9C1265B-846B-514A-A10D-10F98102CB19}">
      <dgm:prSet phldrT="[Text]"/>
      <dgm:spPr/>
      <dgm:t>
        <a:bodyPr/>
        <a:lstStyle/>
        <a:p>
          <a:r>
            <a:rPr lang="en-US" dirty="0" smtClean="0">
              <a:latin typeface="Museo Sans 100"/>
              <a:cs typeface="Museo Sans 100"/>
            </a:rPr>
            <a:t>Lots of data:</a:t>
          </a:r>
        </a:p>
        <a:p>
          <a:endParaRPr lang="en-US" dirty="0" smtClean="0">
            <a:latin typeface="Museo Sans 100"/>
            <a:cs typeface="Museo Sans 100"/>
          </a:endParaRPr>
        </a:p>
        <a:p>
          <a:endParaRPr lang="en-US" dirty="0">
            <a:latin typeface="Museo Sans 100"/>
            <a:cs typeface="Museo Sans 100"/>
          </a:endParaRPr>
        </a:p>
      </dgm:t>
    </dgm:pt>
    <dgm:pt modelId="{BA036062-F5F3-D844-A094-A3C03D536519}" type="parTrans" cxnId="{565F967D-692D-8A49-A03B-06FA6961EB47}">
      <dgm:prSet/>
      <dgm:spPr/>
      <dgm:t>
        <a:bodyPr/>
        <a:lstStyle/>
        <a:p>
          <a:endParaRPr lang="en-US"/>
        </a:p>
      </dgm:t>
    </dgm:pt>
    <dgm:pt modelId="{15A8212F-2197-6648-9BB0-39FD1C78E651}" type="sibTrans" cxnId="{565F967D-692D-8A49-A03B-06FA6961EB47}">
      <dgm:prSet/>
      <dgm:spPr/>
      <dgm:t>
        <a:bodyPr/>
        <a:lstStyle/>
        <a:p>
          <a:endParaRPr lang="en-US"/>
        </a:p>
      </dgm:t>
    </dgm:pt>
    <dgm:pt modelId="{E08A43B9-B355-C24E-8018-085C07E27C40}">
      <dgm:prSet phldrT="[Text]"/>
      <dgm:spPr/>
      <dgm:t>
        <a:bodyPr/>
        <a:lstStyle/>
        <a:p>
          <a:r>
            <a:rPr lang="en-US" dirty="0" smtClean="0">
              <a:latin typeface="Museo Sans 100"/>
              <a:cs typeface="Museo Sans 100"/>
            </a:rPr>
            <a:t>Learn </a:t>
          </a:r>
          <a:br>
            <a:rPr lang="en-US" dirty="0" smtClean="0">
              <a:latin typeface="Museo Sans 100"/>
              <a:cs typeface="Museo Sans 100"/>
            </a:rPr>
          </a:br>
          <a:r>
            <a:rPr lang="en-US" dirty="0" smtClean="0">
              <a:latin typeface="Museo Sans 100"/>
              <a:cs typeface="Museo Sans 100"/>
            </a:rPr>
            <a:t>neural net</a:t>
          </a:r>
          <a:endParaRPr lang="en-US" dirty="0">
            <a:latin typeface="Museo Sans 100"/>
            <a:cs typeface="Museo Sans 100"/>
          </a:endParaRPr>
        </a:p>
      </dgm:t>
    </dgm:pt>
    <dgm:pt modelId="{1ED2FE84-6F6F-E148-8002-887EBF3C89F6}" type="parTrans" cxnId="{7556EBB5-6016-9840-8A33-2251BBEAD0C8}">
      <dgm:prSet/>
      <dgm:spPr/>
      <dgm:t>
        <a:bodyPr/>
        <a:lstStyle/>
        <a:p>
          <a:endParaRPr lang="en-US"/>
        </a:p>
      </dgm:t>
    </dgm:pt>
    <dgm:pt modelId="{0C01047B-1C41-4340-9313-5E6557F9D180}" type="sibTrans" cxnId="{7556EBB5-6016-9840-8A33-2251BBEAD0C8}">
      <dgm:prSet/>
      <dgm:spPr/>
      <dgm:t>
        <a:bodyPr/>
        <a:lstStyle/>
        <a:p>
          <a:endParaRPr lang="en-US"/>
        </a:p>
      </dgm:t>
    </dgm:pt>
    <dgm:pt modelId="{4ECC0D4D-5908-6944-A072-977D2FE7AFFB}">
      <dgm:prSet phldrT="[Text]"/>
      <dgm:spPr/>
      <dgm:t>
        <a:bodyPr/>
        <a:lstStyle/>
        <a:p>
          <a:r>
            <a:rPr lang="en-US" dirty="0" smtClean="0">
              <a:latin typeface="Museo Sans 100"/>
              <a:cs typeface="Museo Sans 100"/>
            </a:rPr>
            <a:t>Great accuracy </a:t>
          </a:r>
          <a:endParaRPr lang="en-US" dirty="0">
            <a:latin typeface="Museo Sans 100"/>
            <a:cs typeface="Museo Sans 100"/>
          </a:endParaRPr>
        </a:p>
      </dgm:t>
    </dgm:pt>
    <dgm:pt modelId="{2A6EDE64-0775-9142-89C3-B5BC34A9E2CB}" type="parTrans" cxnId="{49A0F3E8-EFFD-FD42-B326-C00476CEFC66}">
      <dgm:prSet/>
      <dgm:spPr/>
      <dgm:t>
        <a:bodyPr/>
        <a:lstStyle/>
        <a:p>
          <a:endParaRPr lang="en-US"/>
        </a:p>
      </dgm:t>
    </dgm:pt>
    <dgm:pt modelId="{F08585E1-48BB-534B-9CC8-C5F37E519477}" type="sibTrans" cxnId="{49A0F3E8-EFFD-FD42-B326-C00476CEFC66}">
      <dgm:prSet/>
      <dgm:spPr/>
      <dgm:t>
        <a:bodyPr/>
        <a:lstStyle/>
        <a:p>
          <a:endParaRPr lang="en-US"/>
        </a:p>
      </dgm:t>
    </dgm:pt>
    <dgm:pt modelId="{0BD5C3CC-453F-4C45-869D-813EA17E524B}" type="pres">
      <dgm:prSet presAssocID="{A2B8DE93-CEE3-1D48-BC6E-CEA8DD1EFC71}" presName="Name0" presStyleCnt="0">
        <dgm:presLayoutVars>
          <dgm:dir/>
          <dgm:resizeHandles val="exact"/>
        </dgm:presLayoutVars>
      </dgm:prSet>
      <dgm:spPr/>
    </dgm:pt>
    <dgm:pt modelId="{08954150-82E1-184C-A4F3-F384E044FF4C}" type="pres">
      <dgm:prSet presAssocID="{F9C1265B-846B-514A-A10D-10F98102CB19}" presName="node" presStyleLbl="node1" presStyleIdx="0" presStyleCnt="3" custScaleY="113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BB944-99F8-6B42-960A-C2F7025376F1}" type="pres">
      <dgm:prSet presAssocID="{15A8212F-2197-6648-9BB0-39FD1C78E651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FF6F37D-6CA7-8941-AF4F-CD5AEBE1BC01}" type="pres">
      <dgm:prSet presAssocID="{15A8212F-2197-6648-9BB0-39FD1C78E651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6E77981-710E-D443-8906-259847AB6B7E}" type="pres">
      <dgm:prSet presAssocID="{E08A43B9-B355-C24E-8018-085C07E27C40}" presName="node" presStyleLbl="node1" presStyleIdx="1" presStyleCnt="3" custScaleY="113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60FCD4-3129-ED47-9797-B1BF93BEFE83}" type="pres">
      <dgm:prSet presAssocID="{0C01047B-1C41-4340-9313-5E6557F9D18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88CEF98-EBAD-EC40-9AD6-4F4898F97F65}" type="pres">
      <dgm:prSet presAssocID="{0C01047B-1C41-4340-9313-5E6557F9D18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2924D87-C1A7-864A-81A0-E3A8AF38A89D}" type="pres">
      <dgm:prSet presAssocID="{4ECC0D4D-5908-6944-A072-977D2FE7AFFB}" presName="node" presStyleLbl="node1" presStyleIdx="2" presStyleCnt="3" custScaleY="113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FE22FB-0EA2-424F-9286-AD25FB7C19E5}" type="presOf" srcId="{E08A43B9-B355-C24E-8018-085C07E27C40}" destId="{86E77981-710E-D443-8906-259847AB6B7E}" srcOrd="0" destOrd="0" presId="urn:microsoft.com/office/officeart/2005/8/layout/process1"/>
    <dgm:cxn modelId="{4DBAD291-7D05-BD44-8FE3-B29070F6D1DB}" type="presOf" srcId="{15A8212F-2197-6648-9BB0-39FD1C78E651}" destId="{CD1BB944-99F8-6B42-960A-C2F7025376F1}" srcOrd="0" destOrd="0" presId="urn:microsoft.com/office/officeart/2005/8/layout/process1"/>
    <dgm:cxn modelId="{49A0F3E8-EFFD-FD42-B326-C00476CEFC66}" srcId="{A2B8DE93-CEE3-1D48-BC6E-CEA8DD1EFC71}" destId="{4ECC0D4D-5908-6944-A072-977D2FE7AFFB}" srcOrd="2" destOrd="0" parTransId="{2A6EDE64-0775-9142-89C3-B5BC34A9E2CB}" sibTransId="{F08585E1-48BB-534B-9CC8-C5F37E519477}"/>
    <dgm:cxn modelId="{C0A6B641-A75C-3749-B427-A92A213B9D32}" type="presOf" srcId="{F9C1265B-846B-514A-A10D-10F98102CB19}" destId="{08954150-82E1-184C-A4F3-F384E044FF4C}" srcOrd="0" destOrd="0" presId="urn:microsoft.com/office/officeart/2005/8/layout/process1"/>
    <dgm:cxn modelId="{D8F84877-34A4-B748-BC73-79661B72BD8C}" type="presOf" srcId="{4ECC0D4D-5908-6944-A072-977D2FE7AFFB}" destId="{12924D87-C1A7-864A-81A0-E3A8AF38A89D}" srcOrd="0" destOrd="0" presId="urn:microsoft.com/office/officeart/2005/8/layout/process1"/>
    <dgm:cxn modelId="{7556EBB5-6016-9840-8A33-2251BBEAD0C8}" srcId="{A2B8DE93-CEE3-1D48-BC6E-CEA8DD1EFC71}" destId="{E08A43B9-B355-C24E-8018-085C07E27C40}" srcOrd="1" destOrd="0" parTransId="{1ED2FE84-6F6F-E148-8002-887EBF3C89F6}" sibTransId="{0C01047B-1C41-4340-9313-5E6557F9D180}"/>
    <dgm:cxn modelId="{26D219FB-A8CB-0448-882F-59810F68DAFD}" type="presOf" srcId="{A2B8DE93-CEE3-1D48-BC6E-CEA8DD1EFC71}" destId="{0BD5C3CC-453F-4C45-869D-813EA17E524B}" srcOrd="0" destOrd="0" presId="urn:microsoft.com/office/officeart/2005/8/layout/process1"/>
    <dgm:cxn modelId="{565F967D-692D-8A49-A03B-06FA6961EB47}" srcId="{A2B8DE93-CEE3-1D48-BC6E-CEA8DD1EFC71}" destId="{F9C1265B-846B-514A-A10D-10F98102CB19}" srcOrd="0" destOrd="0" parTransId="{BA036062-F5F3-D844-A094-A3C03D536519}" sibTransId="{15A8212F-2197-6648-9BB0-39FD1C78E651}"/>
    <dgm:cxn modelId="{9248480E-DC6D-424A-8575-A4CA248C5E39}" type="presOf" srcId="{0C01047B-1C41-4340-9313-5E6557F9D180}" destId="{788CEF98-EBAD-EC40-9AD6-4F4898F97F65}" srcOrd="1" destOrd="0" presId="urn:microsoft.com/office/officeart/2005/8/layout/process1"/>
    <dgm:cxn modelId="{C4DA0896-BAD8-414D-A2FF-F1E6D03FEFC1}" type="presOf" srcId="{15A8212F-2197-6648-9BB0-39FD1C78E651}" destId="{FFF6F37D-6CA7-8941-AF4F-CD5AEBE1BC01}" srcOrd="1" destOrd="0" presId="urn:microsoft.com/office/officeart/2005/8/layout/process1"/>
    <dgm:cxn modelId="{D427791B-FFAA-2741-92DF-883510FD0C6D}" type="presOf" srcId="{0C01047B-1C41-4340-9313-5E6557F9D180}" destId="{5A60FCD4-3129-ED47-9797-B1BF93BEFE83}" srcOrd="0" destOrd="0" presId="urn:microsoft.com/office/officeart/2005/8/layout/process1"/>
    <dgm:cxn modelId="{9375682F-D98B-F84C-BEEC-55C81BC33F13}" type="presParOf" srcId="{0BD5C3CC-453F-4C45-869D-813EA17E524B}" destId="{08954150-82E1-184C-A4F3-F384E044FF4C}" srcOrd="0" destOrd="0" presId="urn:microsoft.com/office/officeart/2005/8/layout/process1"/>
    <dgm:cxn modelId="{52179F49-73CB-A847-93F4-7D5821C6D634}" type="presParOf" srcId="{0BD5C3CC-453F-4C45-869D-813EA17E524B}" destId="{CD1BB944-99F8-6B42-960A-C2F7025376F1}" srcOrd="1" destOrd="0" presId="urn:microsoft.com/office/officeart/2005/8/layout/process1"/>
    <dgm:cxn modelId="{B7BCA245-B88F-0C47-9E2B-AAB2039D145E}" type="presParOf" srcId="{CD1BB944-99F8-6B42-960A-C2F7025376F1}" destId="{FFF6F37D-6CA7-8941-AF4F-CD5AEBE1BC01}" srcOrd="0" destOrd="0" presId="urn:microsoft.com/office/officeart/2005/8/layout/process1"/>
    <dgm:cxn modelId="{BBA9ADDB-2C4B-5143-843E-97CB27DE5C7B}" type="presParOf" srcId="{0BD5C3CC-453F-4C45-869D-813EA17E524B}" destId="{86E77981-710E-D443-8906-259847AB6B7E}" srcOrd="2" destOrd="0" presId="urn:microsoft.com/office/officeart/2005/8/layout/process1"/>
    <dgm:cxn modelId="{131A7A5E-681D-404B-AFD1-82F39134841F}" type="presParOf" srcId="{0BD5C3CC-453F-4C45-869D-813EA17E524B}" destId="{5A60FCD4-3129-ED47-9797-B1BF93BEFE83}" srcOrd="3" destOrd="0" presId="urn:microsoft.com/office/officeart/2005/8/layout/process1"/>
    <dgm:cxn modelId="{53E21B17-1F16-E346-850E-DF6DF2833E82}" type="presParOf" srcId="{5A60FCD4-3129-ED47-9797-B1BF93BEFE83}" destId="{788CEF98-EBAD-EC40-9AD6-4F4898F97F65}" srcOrd="0" destOrd="0" presId="urn:microsoft.com/office/officeart/2005/8/layout/process1"/>
    <dgm:cxn modelId="{A812B31E-0D27-A44C-9C0A-F535A34732F4}" type="presParOf" srcId="{0BD5C3CC-453F-4C45-869D-813EA17E524B}" destId="{12924D87-C1A7-864A-81A0-E3A8AF38A89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B8DE93-CEE3-1D48-BC6E-CEA8DD1EFC71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F9C1265B-846B-514A-A10D-10F98102CB19}">
      <dgm:prSet phldrT="[Text]" custT="1"/>
      <dgm:spPr/>
      <dgm:t>
        <a:bodyPr/>
        <a:lstStyle/>
        <a:p>
          <a:r>
            <a:rPr lang="en-US" sz="2200" dirty="0" smtClean="0">
              <a:latin typeface="Museo Sans 100"/>
              <a:cs typeface="Museo Sans 100"/>
            </a:rPr>
            <a:t>Some data:</a:t>
          </a:r>
        </a:p>
        <a:p>
          <a:endParaRPr lang="en-US" sz="2000" dirty="0" smtClean="0">
            <a:latin typeface="Museo Sans 100"/>
            <a:cs typeface="Museo Sans 100"/>
          </a:endParaRPr>
        </a:p>
        <a:p>
          <a:endParaRPr lang="en-US" sz="2200" dirty="0" smtClean="0">
            <a:latin typeface="Museo Sans 100"/>
            <a:cs typeface="Museo Sans 100"/>
          </a:endParaRPr>
        </a:p>
        <a:p>
          <a:endParaRPr lang="en-US" sz="2200" dirty="0">
            <a:latin typeface="Museo Sans 100"/>
            <a:cs typeface="Museo Sans 100"/>
          </a:endParaRPr>
        </a:p>
      </dgm:t>
    </dgm:pt>
    <dgm:pt modelId="{BA036062-F5F3-D844-A094-A3C03D536519}" type="parTrans" cxnId="{565F967D-692D-8A49-A03B-06FA6961EB47}">
      <dgm:prSet/>
      <dgm:spPr/>
      <dgm:t>
        <a:bodyPr/>
        <a:lstStyle/>
        <a:p>
          <a:endParaRPr lang="en-US"/>
        </a:p>
      </dgm:t>
    </dgm:pt>
    <dgm:pt modelId="{15A8212F-2197-6648-9BB0-39FD1C78E651}" type="sibTrans" cxnId="{565F967D-692D-8A49-A03B-06FA6961EB47}">
      <dgm:prSet/>
      <dgm:spPr/>
      <dgm:t>
        <a:bodyPr/>
        <a:lstStyle/>
        <a:p>
          <a:endParaRPr lang="en-US"/>
        </a:p>
      </dgm:t>
    </dgm:pt>
    <dgm:pt modelId="{E08A43B9-B355-C24E-8018-085C07E27C40}">
      <dgm:prSet phldrT="[Text]"/>
      <dgm:spPr/>
      <dgm:t>
        <a:bodyPr/>
        <a:lstStyle/>
        <a:p>
          <a:r>
            <a:rPr lang="en-US" dirty="0" smtClean="0">
              <a:latin typeface="Museo Sans 100"/>
              <a:cs typeface="Museo Sans 100"/>
            </a:rPr>
            <a:t>Neural net as feature extractor</a:t>
          </a:r>
        </a:p>
        <a:p>
          <a:r>
            <a:rPr lang="en-US" dirty="0" smtClean="0">
              <a:latin typeface="Museo Sans 100"/>
              <a:cs typeface="Museo Sans 100"/>
            </a:rPr>
            <a:t>+</a:t>
          </a:r>
        </a:p>
        <a:p>
          <a:r>
            <a:rPr lang="en-US" dirty="0" smtClean="0">
              <a:latin typeface="Museo Sans 100"/>
              <a:cs typeface="Museo Sans 100"/>
            </a:rPr>
            <a:t>Simple classifier</a:t>
          </a:r>
          <a:endParaRPr lang="en-US" dirty="0">
            <a:latin typeface="Museo Sans 100"/>
            <a:cs typeface="Museo Sans 100"/>
          </a:endParaRPr>
        </a:p>
      </dgm:t>
    </dgm:pt>
    <dgm:pt modelId="{1ED2FE84-6F6F-E148-8002-887EBF3C89F6}" type="parTrans" cxnId="{7556EBB5-6016-9840-8A33-2251BBEAD0C8}">
      <dgm:prSet/>
      <dgm:spPr/>
      <dgm:t>
        <a:bodyPr/>
        <a:lstStyle/>
        <a:p>
          <a:endParaRPr lang="en-US"/>
        </a:p>
      </dgm:t>
    </dgm:pt>
    <dgm:pt modelId="{0C01047B-1C41-4340-9313-5E6557F9D180}" type="sibTrans" cxnId="{7556EBB5-6016-9840-8A33-2251BBEAD0C8}">
      <dgm:prSet/>
      <dgm:spPr/>
      <dgm:t>
        <a:bodyPr/>
        <a:lstStyle/>
        <a:p>
          <a:endParaRPr lang="en-US"/>
        </a:p>
      </dgm:t>
    </dgm:pt>
    <dgm:pt modelId="{4ECC0D4D-5908-6944-A072-977D2FE7AFFB}">
      <dgm:prSet phldrT="[Text]"/>
      <dgm:spPr/>
      <dgm:t>
        <a:bodyPr/>
        <a:lstStyle/>
        <a:p>
          <a:r>
            <a:rPr lang="en-US" dirty="0" smtClean="0">
              <a:latin typeface="Museo Sans 100"/>
              <a:cs typeface="Museo Sans 100"/>
            </a:rPr>
            <a:t>Great accuracy on new problem</a:t>
          </a:r>
          <a:endParaRPr lang="en-US" dirty="0">
            <a:latin typeface="Museo Sans 100"/>
            <a:cs typeface="Museo Sans 100"/>
          </a:endParaRPr>
        </a:p>
      </dgm:t>
    </dgm:pt>
    <dgm:pt modelId="{2A6EDE64-0775-9142-89C3-B5BC34A9E2CB}" type="parTrans" cxnId="{49A0F3E8-EFFD-FD42-B326-C00476CEFC66}">
      <dgm:prSet/>
      <dgm:spPr/>
      <dgm:t>
        <a:bodyPr/>
        <a:lstStyle/>
        <a:p>
          <a:endParaRPr lang="en-US"/>
        </a:p>
      </dgm:t>
    </dgm:pt>
    <dgm:pt modelId="{F08585E1-48BB-534B-9CC8-C5F37E519477}" type="sibTrans" cxnId="{49A0F3E8-EFFD-FD42-B326-C00476CEFC66}">
      <dgm:prSet/>
      <dgm:spPr/>
      <dgm:t>
        <a:bodyPr/>
        <a:lstStyle/>
        <a:p>
          <a:endParaRPr lang="en-US"/>
        </a:p>
      </dgm:t>
    </dgm:pt>
    <dgm:pt modelId="{0BD5C3CC-453F-4C45-869D-813EA17E524B}" type="pres">
      <dgm:prSet presAssocID="{A2B8DE93-CEE3-1D48-BC6E-CEA8DD1EFC71}" presName="Name0" presStyleCnt="0">
        <dgm:presLayoutVars>
          <dgm:dir/>
          <dgm:resizeHandles val="exact"/>
        </dgm:presLayoutVars>
      </dgm:prSet>
      <dgm:spPr/>
    </dgm:pt>
    <dgm:pt modelId="{08954150-82E1-184C-A4F3-F384E044FF4C}" type="pres">
      <dgm:prSet presAssocID="{F9C1265B-846B-514A-A10D-10F98102CB19}" presName="node" presStyleLbl="node1" presStyleIdx="0" presStyleCnt="3" custScaleY="113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BB944-99F8-6B42-960A-C2F7025376F1}" type="pres">
      <dgm:prSet presAssocID="{15A8212F-2197-6648-9BB0-39FD1C78E651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FF6F37D-6CA7-8941-AF4F-CD5AEBE1BC01}" type="pres">
      <dgm:prSet presAssocID="{15A8212F-2197-6648-9BB0-39FD1C78E651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6E77981-710E-D443-8906-259847AB6B7E}" type="pres">
      <dgm:prSet presAssocID="{E08A43B9-B355-C24E-8018-085C07E27C40}" presName="node" presStyleLbl="node1" presStyleIdx="1" presStyleCnt="3" custScaleY="113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60FCD4-3129-ED47-9797-B1BF93BEFE83}" type="pres">
      <dgm:prSet presAssocID="{0C01047B-1C41-4340-9313-5E6557F9D18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88CEF98-EBAD-EC40-9AD6-4F4898F97F65}" type="pres">
      <dgm:prSet presAssocID="{0C01047B-1C41-4340-9313-5E6557F9D18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2924D87-C1A7-864A-81A0-E3A8AF38A89D}" type="pres">
      <dgm:prSet presAssocID="{4ECC0D4D-5908-6944-A072-977D2FE7AFFB}" presName="node" presStyleLbl="node1" presStyleIdx="2" presStyleCnt="3" custScaleY="113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723F34-E443-BF48-9A40-E50BBE60EAA0}" type="presOf" srcId="{4ECC0D4D-5908-6944-A072-977D2FE7AFFB}" destId="{12924D87-C1A7-864A-81A0-E3A8AF38A89D}" srcOrd="0" destOrd="0" presId="urn:microsoft.com/office/officeart/2005/8/layout/process1"/>
    <dgm:cxn modelId="{FABA7BD6-3C7F-214B-B7DE-6EB96163B303}" type="presOf" srcId="{15A8212F-2197-6648-9BB0-39FD1C78E651}" destId="{FFF6F37D-6CA7-8941-AF4F-CD5AEBE1BC01}" srcOrd="1" destOrd="0" presId="urn:microsoft.com/office/officeart/2005/8/layout/process1"/>
    <dgm:cxn modelId="{8B1C12C0-F511-CD43-8D06-17BA89781C0F}" type="presOf" srcId="{F9C1265B-846B-514A-A10D-10F98102CB19}" destId="{08954150-82E1-184C-A4F3-F384E044FF4C}" srcOrd="0" destOrd="0" presId="urn:microsoft.com/office/officeart/2005/8/layout/process1"/>
    <dgm:cxn modelId="{49A0F3E8-EFFD-FD42-B326-C00476CEFC66}" srcId="{A2B8DE93-CEE3-1D48-BC6E-CEA8DD1EFC71}" destId="{4ECC0D4D-5908-6944-A072-977D2FE7AFFB}" srcOrd="2" destOrd="0" parTransId="{2A6EDE64-0775-9142-89C3-B5BC34A9E2CB}" sibTransId="{F08585E1-48BB-534B-9CC8-C5F37E519477}"/>
    <dgm:cxn modelId="{03EA89C7-EB3D-0E41-B6BF-39468852C1DF}" type="presOf" srcId="{15A8212F-2197-6648-9BB0-39FD1C78E651}" destId="{CD1BB944-99F8-6B42-960A-C2F7025376F1}" srcOrd="0" destOrd="0" presId="urn:microsoft.com/office/officeart/2005/8/layout/process1"/>
    <dgm:cxn modelId="{7556EBB5-6016-9840-8A33-2251BBEAD0C8}" srcId="{A2B8DE93-CEE3-1D48-BC6E-CEA8DD1EFC71}" destId="{E08A43B9-B355-C24E-8018-085C07E27C40}" srcOrd="1" destOrd="0" parTransId="{1ED2FE84-6F6F-E148-8002-887EBF3C89F6}" sibTransId="{0C01047B-1C41-4340-9313-5E6557F9D180}"/>
    <dgm:cxn modelId="{565F967D-692D-8A49-A03B-06FA6961EB47}" srcId="{A2B8DE93-CEE3-1D48-BC6E-CEA8DD1EFC71}" destId="{F9C1265B-846B-514A-A10D-10F98102CB19}" srcOrd="0" destOrd="0" parTransId="{BA036062-F5F3-D844-A094-A3C03D536519}" sibTransId="{15A8212F-2197-6648-9BB0-39FD1C78E651}"/>
    <dgm:cxn modelId="{F56BA8B9-3163-2E44-B274-49348213B543}" type="presOf" srcId="{A2B8DE93-CEE3-1D48-BC6E-CEA8DD1EFC71}" destId="{0BD5C3CC-453F-4C45-869D-813EA17E524B}" srcOrd="0" destOrd="0" presId="urn:microsoft.com/office/officeart/2005/8/layout/process1"/>
    <dgm:cxn modelId="{2A85E682-A8BA-0A44-BE6A-F12292F2939A}" type="presOf" srcId="{0C01047B-1C41-4340-9313-5E6557F9D180}" destId="{5A60FCD4-3129-ED47-9797-B1BF93BEFE83}" srcOrd="0" destOrd="0" presId="urn:microsoft.com/office/officeart/2005/8/layout/process1"/>
    <dgm:cxn modelId="{BF0DDE42-FFF9-8C4A-B217-319DAD19552E}" type="presOf" srcId="{0C01047B-1C41-4340-9313-5E6557F9D180}" destId="{788CEF98-EBAD-EC40-9AD6-4F4898F97F65}" srcOrd="1" destOrd="0" presId="urn:microsoft.com/office/officeart/2005/8/layout/process1"/>
    <dgm:cxn modelId="{9A525EE3-DE44-D540-B763-1FA0FA9C7F6B}" type="presOf" srcId="{E08A43B9-B355-C24E-8018-085C07E27C40}" destId="{86E77981-710E-D443-8906-259847AB6B7E}" srcOrd="0" destOrd="0" presId="urn:microsoft.com/office/officeart/2005/8/layout/process1"/>
    <dgm:cxn modelId="{B9F67598-E5BB-D34F-9370-4599736D29A2}" type="presParOf" srcId="{0BD5C3CC-453F-4C45-869D-813EA17E524B}" destId="{08954150-82E1-184C-A4F3-F384E044FF4C}" srcOrd="0" destOrd="0" presId="urn:microsoft.com/office/officeart/2005/8/layout/process1"/>
    <dgm:cxn modelId="{20C3B841-49DE-BC45-BD73-3A986F172652}" type="presParOf" srcId="{0BD5C3CC-453F-4C45-869D-813EA17E524B}" destId="{CD1BB944-99F8-6B42-960A-C2F7025376F1}" srcOrd="1" destOrd="0" presId="urn:microsoft.com/office/officeart/2005/8/layout/process1"/>
    <dgm:cxn modelId="{68AF2E73-7F0B-DF44-BE65-9275692D5BD8}" type="presParOf" srcId="{CD1BB944-99F8-6B42-960A-C2F7025376F1}" destId="{FFF6F37D-6CA7-8941-AF4F-CD5AEBE1BC01}" srcOrd="0" destOrd="0" presId="urn:microsoft.com/office/officeart/2005/8/layout/process1"/>
    <dgm:cxn modelId="{18A033E1-4B26-A541-B657-DEECD651C622}" type="presParOf" srcId="{0BD5C3CC-453F-4C45-869D-813EA17E524B}" destId="{86E77981-710E-D443-8906-259847AB6B7E}" srcOrd="2" destOrd="0" presId="urn:microsoft.com/office/officeart/2005/8/layout/process1"/>
    <dgm:cxn modelId="{E94AB9C3-07D0-2740-B570-DCCBF0DC8D5A}" type="presParOf" srcId="{0BD5C3CC-453F-4C45-869D-813EA17E524B}" destId="{5A60FCD4-3129-ED47-9797-B1BF93BEFE83}" srcOrd="3" destOrd="0" presId="urn:microsoft.com/office/officeart/2005/8/layout/process1"/>
    <dgm:cxn modelId="{CE3D49C4-8EDB-C345-AEE2-689652F7EB26}" type="presParOf" srcId="{5A60FCD4-3129-ED47-9797-B1BF93BEFE83}" destId="{788CEF98-EBAD-EC40-9AD6-4F4898F97F65}" srcOrd="0" destOrd="0" presId="urn:microsoft.com/office/officeart/2005/8/layout/process1"/>
    <dgm:cxn modelId="{1CCEF978-AA10-134C-AA89-11DD1122660A}" type="presParOf" srcId="{0BD5C3CC-453F-4C45-869D-813EA17E524B}" destId="{12924D87-C1A7-864A-81A0-E3A8AF38A89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7AB16D-DF08-5247-AC9E-C22F627263EE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E15539-7E27-E942-9F4D-E69C5ECD9AA4}">
      <dgm:prSet phldrT="[Text]" custT="1"/>
      <dgm:spPr/>
      <dgm:t>
        <a:bodyPr/>
        <a:lstStyle/>
        <a:p>
          <a:r>
            <a:rPr lang="en-US" sz="3200" dirty="0" smtClean="0">
              <a:latin typeface="Museo Sans 100"/>
              <a:cs typeface="Museo Sans 100"/>
            </a:rPr>
            <a:t>Deep learning:  exciting ML development</a:t>
          </a:r>
          <a:endParaRPr lang="en-US" sz="3200" dirty="0">
            <a:latin typeface="Museo Sans 100"/>
            <a:cs typeface="Museo Sans 100"/>
          </a:endParaRPr>
        </a:p>
      </dgm:t>
    </dgm:pt>
    <dgm:pt modelId="{84070490-1B41-2F4F-9C10-4116312A1171}" type="parTrans" cxnId="{F71D1E1E-045E-9846-B5CA-5A800691E68B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3095AE35-679C-4A41-A873-859068A41445}" type="sibTrans" cxnId="{F71D1E1E-045E-9846-B5CA-5A800691E68B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48F75FDC-B650-3844-B154-760D9EEA56DF}" type="asst">
      <dgm:prSet phldrT="[Text]"/>
      <dgm:spPr/>
      <dgm:t>
        <a:bodyPr/>
        <a:lstStyle/>
        <a:p>
          <a:r>
            <a:rPr lang="en-US" dirty="0" smtClean="0">
              <a:latin typeface="Museo Sans 100"/>
              <a:cs typeface="Museo Sans 100"/>
            </a:rPr>
            <a:t>Slow, lots of tuning, </a:t>
          </a:r>
          <a:br>
            <a:rPr lang="en-US" dirty="0" smtClean="0">
              <a:latin typeface="Museo Sans 100"/>
              <a:cs typeface="Museo Sans 100"/>
            </a:rPr>
          </a:br>
          <a:r>
            <a:rPr lang="en-US" dirty="0" smtClean="0">
              <a:latin typeface="Museo Sans 100"/>
              <a:cs typeface="Museo Sans 100"/>
            </a:rPr>
            <a:t>needs lots </a:t>
          </a:r>
          <a:r>
            <a:rPr lang="en-US" smtClean="0">
              <a:latin typeface="Museo Sans 100"/>
              <a:cs typeface="Museo Sans 100"/>
            </a:rPr>
            <a:t>of data</a:t>
          </a:r>
          <a:endParaRPr lang="en-US" dirty="0">
            <a:latin typeface="Museo Sans 100"/>
            <a:cs typeface="Museo Sans 100"/>
          </a:endParaRPr>
        </a:p>
      </dgm:t>
    </dgm:pt>
    <dgm:pt modelId="{BD8E51B5-8A8A-F046-9043-C76F10A411B5}" type="parTrans" cxnId="{7C66FA30-2A51-8942-A568-FDD9E0F73C5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A42B8E15-4307-5342-A00D-0D5959F900F3}" type="sibTrans" cxnId="{7C66FA30-2A51-8942-A568-FDD9E0F73C5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D45426EC-E68C-FD48-835D-A20B8F4505CA}" type="pres">
      <dgm:prSet presAssocID="{297AB16D-DF08-5247-AC9E-C22F627263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7871E95-F303-0041-BBF7-5D1C810717C0}" type="pres">
      <dgm:prSet presAssocID="{68E15539-7E27-E942-9F4D-E69C5ECD9AA4}" presName="hierRoot1" presStyleCnt="0">
        <dgm:presLayoutVars>
          <dgm:hierBranch val="init"/>
        </dgm:presLayoutVars>
      </dgm:prSet>
      <dgm:spPr/>
    </dgm:pt>
    <dgm:pt modelId="{5D1BF217-7D19-2D40-883F-7859D2872638}" type="pres">
      <dgm:prSet presAssocID="{68E15539-7E27-E942-9F4D-E69C5ECD9AA4}" presName="rootComposite1" presStyleCnt="0"/>
      <dgm:spPr/>
    </dgm:pt>
    <dgm:pt modelId="{C90C47B1-E4C1-D248-9C6C-4AB7CAEF5938}" type="pres">
      <dgm:prSet presAssocID="{68E15539-7E27-E942-9F4D-E69C5ECD9AA4}" presName="rootText1" presStyleLbl="node0" presStyleIdx="0" presStyleCnt="1" custScaleX="584029" custScaleY="839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4117DD-4666-5D44-8EC6-D4C72601FBEB}" type="pres">
      <dgm:prSet presAssocID="{68E15539-7E27-E942-9F4D-E69C5ECD9AA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44A119D-963C-8D42-8FE5-7931DD0ED37A}" type="pres">
      <dgm:prSet presAssocID="{68E15539-7E27-E942-9F4D-E69C5ECD9AA4}" presName="hierChild2" presStyleCnt="0"/>
      <dgm:spPr/>
    </dgm:pt>
    <dgm:pt modelId="{E2EC784B-1CC6-A544-ACCD-E277978A3B66}" type="pres">
      <dgm:prSet presAssocID="{68E15539-7E27-E942-9F4D-E69C5ECD9AA4}" presName="hierChild3" presStyleCnt="0"/>
      <dgm:spPr/>
    </dgm:pt>
    <dgm:pt modelId="{213693D0-5FC4-6E4B-85B7-0241EFB90B57}" type="pres">
      <dgm:prSet presAssocID="{BD8E51B5-8A8A-F046-9043-C76F10A411B5}" presName="Name111" presStyleLbl="parChTrans1D2" presStyleIdx="0" presStyleCnt="1"/>
      <dgm:spPr/>
      <dgm:t>
        <a:bodyPr/>
        <a:lstStyle/>
        <a:p>
          <a:endParaRPr lang="en-US"/>
        </a:p>
      </dgm:t>
    </dgm:pt>
    <dgm:pt modelId="{476113CC-EA58-1F4E-8E4D-57A7B8F372A2}" type="pres">
      <dgm:prSet presAssocID="{48F75FDC-B650-3844-B154-760D9EEA56DF}" presName="hierRoot3" presStyleCnt="0">
        <dgm:presLayoutVars>
          <dgm:hierBranch val="init"/>
        </dgm:presLayoutVars>
      </dgm:prSet>
      <dgm:spPr/>
    </dgm:pt>
    <dgm:pt modelId="{BCFB1733-6497-044C-8420-05B83CEE402A}" type="pres">
      <dgm:prSet presAssocID="{48F75FDC-B650-3844-B154-760D9EEA56DF}" presName="rootComposite3" presStyleCnt="0"/>
      <dgm:spPr/>
    </dgm:pt>
    <dgm:pt modelId="{0E29D70A-A32E-ED41-85EB-1A0A506293D9}" type="pres">
      <dgm:prSet presAssocID="{48F75FDC-B650-3844-B154-760D9EEA56DF}" presName="rootText3" presStyleLbl="asst1" presStyleIdx="0" presStyleCnt="1" custScaleX="197586" custScaleY="866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DE462F-178C-4A43-89B1-AF5F381AE898}" type="pres">
      <dgm:prSet presAssocID="{48F75FDC-B650-3844-B154-760D9EEA56D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92AAC702-1866-D043-B4E7-3DD898170742}" type="pres">
      <dgm:prSet presAssocID="{48F75FDC-B650-3844-B154-760D9EEA56DF}" presName="hierChild6" presStyleCnt="0"/>
      <dgm:spPr/>
    </dgm:pt>
    <dgm:pt modelId="{2B7F0188-4505-4F47-9ECB-722F3BE3DA51}" type="pres">
      <dgm:prSet presAssocID="{48F75FDC-B650-3844-B154-760D9EEA56DF}" presName="hierChild7" presStyleCnt="0"/>
      <dgm:spPr/>
    </dgm:pt>
  </dgm:ptLst>
  <dgm:cxnLst>
    <dgm:cxn modelId="{F71D1E1E-045E-9846-B5CA-5A800691E68B}" srcId="{297AB16D-DF08-5247-AC9E-C22F627263EE}" destId="{68E15539-7E27-E942-9F4D-E69C5ECD9AA4}" srcOrd="0" destOrd="0" parTransId="{84070490-1B41-2F4F-9C10-4116312A1171}" sibTransId="{3095AE35-679C-4A41-A873-859068A41445}"/>
    <dgm:cxn modelId="{24ECDFC2-0806-D841-8354-02F195D15119}" type="presOf" srcId="{48F75FDC-B650-3844-B154-760D9EEA56DF}" destId="{F8DE462F-178C-4A43-89B1-AF5F381AE898}" srcOrd="1" destOrd="0" presId="urn:microsoft.com/office/officeart/2005/8/layout/orgChart1"/>
    <dgm:cxn modelId="{C1B685C6-506B-C449-8462-8AE25A0DD365}" type="presOf" srcId="{68E15539-7E27-E942-9F4D-E69C5ECD9AA4}" destId="{E94117DD-4666-5D44-8EC6-D4C72601FBEB}" srcOrd="1" destOrd="0" presId="urn:microsoft.com/office/officeart/2005/8/layout/orgChart1"/>
    <dgm:cxn modelId="{A551984C-6D62-6244-ABB0-27A34BD2BBE0}" type="presOf" srcId="{BD8E51B5-8A8A-F046-9043-C76F10A411B5}" destId="{213693D0-5FC4-6E4B-85B7-0241EFB90B57}" srcOrd="0" destOrd="0" presId="urn:microsoft.com/office/officeart/2005/8/layout/orgChart1"/>
    <dgm:cxn modelId="{BC4F52D7-9A32-8A40-9388-186745DD5185}" type="presOf" srcId="{48F75FDC-B650-3844-B154-760D9EEA56DF}" destId="{0E29D70A-A32E-ED41-85EB-1A0A506293D9}" srcOrd="0" destOrd="0" presId="urn:microsoft.com/office/officeart/2005/8/layout/orgChart1"/>
    <dgm:cxn modelId="{92C673D2-329F-2040-B726-74AA800D9B82}" type="presOf" srcId="{68E15539-7E27-E942-9F4D-E69C5ECD9AA4}" destId="{C90C47B1-E4C1-D248-9C6C-4AB7CAEF5938}" srcOrd="0" destOrd="0" presId="urn:microsoft.com/office/officeart/2005/8/layout/orgChart1"/>
    <dgm:cxn modelId="{252A24EC-BF24-FC46-ABF6-5276B00CA2B7}" type="presOf" srcId="{297AB16D-DF08-5247-AC9E-C22F627263EE}" destId="{D45426EC-E68C-FD48-835D-A20B8F4505CA}" srcOrd="0" destOrd="0" presId="urn:microsoft.com/office/officeart/2005/8/layout/orgChart1"/>
    <dgm:cxn modelId="{7C66FA30-2A51-8942-A568-FDD9E0F73C52}" srcId="{68E15539-7E27-E942-9F4D-E69C5ECD9AA4}" destId="{48F75FDC-B650-3844-B154-760D9EEA56DF}" srcOrd="0" destOrd="0" parTransId="{BD8E51B5-8A8A-F046-9043-C76F10A411B5}" sibTransId="{A42B8E15-4307-5342-A00D-0D5959F900F3}"/>
    <dgm:cxn modelId="{B5008D2D-AA08-5E41-9319-EA2ABA1580F3}" type="presParOf" srcId="{D45426EC-E68C-FD48-835D-A20B8F4505CA}" destId="{C7871E95-F303-0041-BBF7-5D1C810717C0}" srcOrd="0" destOrd="0" presId="urn:microsoft.com/office/officeart/2005/8/layout/orgChart1"/>
    <dgm:cxn modelId="{8B8FEB20-CD71-EF48-8E67-4E963C091601}" type="presParOf" srcId="{C7871E95-F303-0041-BBF7-5D1C810717C0}" destId="{5D1BF217-7D19-2D40-883F-7859D2872638}" srcOrd="0" destOrd="0" presId="urn:microsoft.com/office/officeart/2005/8/layout/orgChart1"/>
    <dgm:cxn modelId="{8510434C-645A-B543-A31E-D72373F7254C}" type="presParOf" srcId="{5D1BF217-7D19-2D40-883F-7859D2872638}" destId="{C90C47B1-E4C1-D248-9C6C-4AB7CAEF5938}" srcOrd="0" destOrd="0" presId="urn:microsoft.com/office/officeart/2005/8/layout/orgChart1"/>
    <dgm:cxn modelId="{13121074-FCF6-EC43-805C-251107892078}" type="presParOf" srcId="{5D1BF217-7D19-2D40-883F-7859D2872638}" destId="{E94117DD-4666-5D44-8EC6-D4C72601FBEB}" srcOrd="1" destOrd="0" presId="urn:microsoft.com/office/officeart/2005/8/layout/orgChart1"/>
    <dgm:cxn modelId="{2C885E4C-FCC2-6A4E-8C1D-F8687C687C4B}" type="presParOf" srcId="{C7871E95-F303-0041-BBF7-5D1C810717C0}" destId="{144A119D-963C-8D42-8FE5-7931DD0ED37A}" srcOrd="1" destOrd="0" presId="urn:microsoft.com/office/officeart/2005/8/layout/orgChart1"/>
    <dgm:cxn modelId="{FE648F1C-430F-6C40-A1A1-51B7C6089A42}" type="presParOf" srcId="{C7871E95-F303-0041-BBF7-5D1C810717C0}" destId="{E2EC784B-1CC6-A544-ACCD-E277978A3B66}" srcOrd="2" destOrd="0" presId="urn:microsoft.com/office/officeart/2005/8/layout/orgChart1"/>
    <dgm:cxn modelId="{DBAC8969-6943-3B49-B4D6-3E47FFC6AD86}" type="presParOf" srcId="{E2EC784B-1CC6-A544-ACCD-E277978A3B66}" destId="{213693D0-5FC4-6E4B-85B7-0241EFB90B57}" srcOrd="0" destOrd="0" presId="urn:microsoft.com/office/officeart/2005/8/layout/orgChart1"/>
    <dgm:cxn modelId="{54034526-657B-4F4D-9468-0DEB1E7CFD53}" type="presParOf" srcId="{E2EC784B-1CC6-A544-ACCD-E277978A3B66}" destId="{476113CC-EA58-1F4E-8E4D-57A7B8F372A2}" srcOrd="1" destOrd="0" presId="urn:microsoft.com/office/officeart/2005/8/layout/orgChart1"/>
    <dgm:cxn modelId="{BAB3F3CE-63C0-6F46-BC8E-4E24C74F3292}" type="presParOf" srcId="{476113CC-EA58-1F4E-8E4D-57A7B8F372A2}" destId="{BCFB1733-6497-044C-8420-05B83CEE402A}" srcOrd="0" destOrd="0" presId="urn:microsoft.com/office/officeart/2005/8/layout/orgChart1"/>
    <dgm:cxn modelId="{5B651ABE-C63A-E149-96AB-6CF86D84CA1C}" type="presParOf" srcId="{BCFB1733-6497-044C-8420-05B83CEE402A}" destId="{0E29D70A-A32E-ED41-85EB-1A0A506293D9}" srcOrd="0" destOrd="0" presId="urn:microsoft.com/office/officeart/2005/8/layout/orgChart1"/>
    <dgm:cxn modelId="{C6478B72-0A29-AD48-BABA-78C37E48ED30}" type="presParOf" srcId="{BCFB1733-6497-044C-8420-05B83CEE402A}" destId="{F8DE462F-178C-4A43-89B1-AF5F381AE898}" srcOrd="1" destOrd="0" presId="urn:microsoft.com/office/officeart/2005/8/layout/orgChart1"/>
    <dgm:cxn modelId="{34AFBCC7-EAD4-2F4E-A2FA-7920F14BAA27}" type="presParOf" srcId="{476113CC-EA58-1F4E-8E4D-57A7B8F372A2}" destId="{92AAC702-1866-D043-B4E7-3DD898170742}" srcOrd="1" destOrd="0" presId="urn:microsoft.com/office/officeart/2005/8/layout/orgChart1"/>
    <dgm:cxn modelId="{3BB9927C-265E-DE4F-866D-DE3D9790239D}" type="presParOf" srcId="{476113CC-EA58-1F4E-8E4D-57A7B8F372A2}" destId="{2B7F0188-4505-4F47-9ECB-722F3BE3DA5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7AB16D-DF08-5247-AC9E-C22F627263EE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E15539-7E27-E942-9F4D-E69C5ECD9AA4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sz="2800" dirty="0" smtClean="0">
              <a:latin typeface="Museo Sans 100"/>
              <a:cs typeface="Museo Sans 100"/>
            </a:rPr>
            <a:t>Deep features:  </a:t>
          </a:r>
          <a:br>
            <a:rPr lang="en-US" sz="2800" dirty="0" smtClean="0">
              <a:latin typeface="Museo Sans 100"/>
              <a:cs typeface="Museo Sans 100"/>
            </a:rPr>
          </a:br>
          <a:r>
            <a:rPr lang="en-US" sz="2800" dirty="0" smtClean="0">
              <a:latin typeface="Museo Sans 100"/>
              <a:cs typeface="Museo Sans 100"/>
            </a:rPr>
            <a:t>reuse deep models for new domains</a:t>
          </a:r>
          <a:endParaRPr lang="en-US" sz="2800" dirty="0">
            <a:latin typeface="Museo Sans 100"/>
            <a:cs typeface="Museo Sans 100"/>
          </a:endParaRPr>
        </a:p>
      </dgm:t>
    </dgm:pt>
    <dgm:pt modelId="{84070490-1B41-2F4F-9C10-4116312A1171}" type="parTrans" cxnId="{F71D1E1E-045E-9846-B5CA-5A800691E68B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3095AE35-679C-4A41-A873-859068A41445}" type="sibTrans" cxnId="{F71D1E1E-045E-9846-B5CA-5A800691E68B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E7B1901D-603E-F54D-AEEB-9BF8C02199C7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sz="2000" dirty="0" smtClean="0">
              <a:latin typeface="Museo Sans 100"/>
              <a:cs typeface="Museo Sans 100"/>
            </a:rPr>
            <a:t>Needs less data</a:t>
          </a:r>
          <a:endParaRPr lang="en-US" sz="2000" dirty="0">
            <a:latin typeface="Museo Sans 100"/>
            <a:cs typeface="Museo Sans 100"/>
          </a:endParaRPr>
        </a:p>
      </dgm:t>
    </dgm:pt>
    <dgm:pt modelId="{1AAA439B-3203-874B-84F0-27E6859FDDA2}" type="parTrans" cxnId="{1AAC1959-36A0-9F4C-8874-6A0CCBDE7D6F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A83845AB-DC63-B849-B765-C01538D6B097}" type="sibTrans" cxnId="{1AAC1959-36A0-9F4C-8874-6A0CCBDE7D6F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CCC99822-17A7-A840-A16E-FD4BC321AB46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sz="2000" dirty="0" smtClean="0">
              <a:latin typeface="Museo Sans 100"/>
              <a:cs typeface="Museo Sans 100"/>
            </a:rPr>
            <a:t>Faster training times</a:t>
          </a:r>
          <a:endParaRPr lang="en-US" sz="2000" dirty="0">
            <a:latin typeface="Museo Sans 100"/>
            <a:cs typeface="Museo Sans 100"/>
          </a:endParaRPr>
        </a:p>
      </dgm:t>
    </dgm:pt>
    <dgm:pt modelId="{BA136E35-8EFC-0F46-AF1B-047A5C0C6862}" type="parTrans" cxnId="{14F1B4CE-0D3B-9D47-B1D1-5AE074BB3EEC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818276A0-2CD0-2A4F-9D73-E75D72D2F9B8}" type="sibTrans" cxnId="{14F1B4CE-0D3B-9D47-B1D1-5AE074BB3EEC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CAE52647-E9DA-7243-8A74-C9AB46F81A55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sz="2000" dirty="0" smtClean="0">
              <a:latin typeface="Museo Sans 100"/>
              <a:cs typeface="Museo Sans 100"/>
            </a:rPr>
            <a:t>Much simpler tuning</a:t>
          </a:r>
          <a:endParaRPr lang="en-US" sz="2000" dirty="0">
            <a:latin typeface="Museo Sans 100"/>
            <a:cs typeface="Museo Sans 100"/>
          </a:endParaRPr>
        </a:p>
      </dgm:t>
    </dgm:pt>
    <dgm:pt modelId="{F9B19BC4-B39D-CA41-B251-D2072C637F01}" type="parTrans" cxnId="{F15FF21A-91D8-A240-8CE2-CD3A0AA13EA6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AD7F29FC-DB5B-0A40-B0EB-AAB5D688AB2A}" type="sibTrans" cxnId="{F15FF21A-91D8-A240-8CE2-CD3A0AA13EA6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D45426EC-E68C-FD48-835D-A20B8F4505CA}" type="pres">
      <dgm:prSet presAssocID="{297AB16D-DF08-5247-AC9E-C22F627263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7871E95-F303-0041-BBF7-5D1C810717C0}" type="pres">
      <dgm:prSet presAssocID="{68E15539-7E27-E942-9F4D-E69C5ECD9AA4}" presName="hierRoot1" presStyleCnt="0">
        <dgm:presLayoutVars>
          <dgm:hierBranch val="init"/>
        </dgm:presLayoutVars>
      </dgm:prSet>
      <dgm:spPr/>
    </dgm:pt>
    <dgm:pt modelId="{5D1BF217-7D19-2D40-883F-7859D2872638}" type="pres">
      <dgm:prSet presAssocID="{68E15539-7E27-E942-9F4D-E69C5ECD9AA4}" presName="rootComposite1" presStyleCnt="0"/>
      <dgm:spPr/>
    </dgm:pt>
    <dgm:pt modelId="{C90C47B1-E4C1-D248-9C6C-4AB7CAEF5938}" type="pres">
      <dgm:prSet presAssocID="{68E15539-7E27-E942-9F4D-E69C5ECD9AA4}" presName="rootText1" presStyleLbl="node0" presStyleIdx="0" presStyleCnt="1" custScaleX="302255" custScaleY="68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4117DD-4666-5D44-8EC6-D4C72601FBEB}" type="pres">
      <dgm:prSet presAssocID="{68E15539-7E27-E942-9F4D-E69C5ECD9AA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44A119D-963C-8D42-8FE5-7931DD0ED37A}" type="pres">
      <dgm:prSet presAssocID="{68E15539-7E27-E942-9F4D-E69C5ECD9AA4}" presName="hierChild2" presStyleCnt="0"/>
      <dgm:spPr/>
    </dgm:pt>
    <dgm:pt modelId="{E32E1087-6154-E84E-AE73-4176770F6882}" type="pres">
      <dgm:prSet presAssocID="{1AAA439B-3203-874B-84F0-27E6859FDDA2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1F0ADCC-E109-B64A-A29E-0C1F8B5EF73F}" type="pres">
      <dgm:prSet presAssocID="{E7B1901D-603E-F54D-AEEB-9BF8C02199C7}" presName="hierRoot2" presStyleCnt="0">
        <dgm:presLayoutVars>
          <dgm:hierBranch val="init"/>
        </dgm:presLayoutVars>
      </dgm:prSet>
      <dgm:spPr/>
    </dgm:pt>
    <dgm:pt modelId="{B626B1C7-EED3-A14E-A05F-0015B797E65D}" type="pres">
      <dgm:prSet presAssocID="{E7B1901D-603E-F54D-AEEB-9BF8C02199C7}" presName="rootComposite" presStyleCnt="0"/>
      <dgm:spPr/>
    </dgm:pt>
    <dgm:pt modelId="{069AA339-76AC-1547-A94F-9343C0F9D957}" type="pres">
      <dgm:prSet presAssocID="{E7B1901D-603E-F54D-AEEB-9BF8C02199C7}" presName="rootText" presStyleLbl="node2" presStyleIdx="0" presStyleCnt="3" custScaleY="389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43B0A2-F614-6449-94A6-7CF973358707}" type="pres">
      <dgm:prSet presAssocID="{E7B1901D-603E-F54D-AEEB-9BF8C02199C7}" presName="rootConnector" presStyleLbl="node2" presStyleIdx="0" presStyleCnt="3"/>
      <dgm:spPr/>
      <dgm:t>
        <a:bodyPr/>
        <a:lstStyle/>
        <a:p>
          <a:endParaRPr lang="en-US"/>
        </a:p>
      </dgm:t>
    </dgm:pt>
    <dgm:pt modelId="{6DA810C9-A84F-BC48-9A84-BBE9C6719AFF}" type="pres">
      <dgm:prSet presAssocID="{E7B1901D-603E-F54D-AEEB-9BF8C02199C7}" presName="hierChild4" presStyleCnt="0"/>
      <dgm:spPr/>
    </dgm:pt>
    <dgm:pt modelId="{9AF4BABB-A0A9-DD42-96F9-E78AB12479C2}" type="pres">
      <dgm:prSet presAssocID="{E7B1901D-603E-F54D-AEEB-9BF8C02199C7}" presName="hierChild5" presStyleCnt="0"/>
      <dgm:spPr/>
    </dgm:pt>
    <dgm:pt modelId="{BCB18393-A5E0-A84A-8E32-B73BCF38B268}" type="pres">
      <dgm:prSet presAssocID="{BA136E35-8EFC-0F46-AF1B-047A5C0C686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4C67C344-6C9B-9949-BE84-8FA5852A3A55}" type="pres">
      <dgm:prSet presAssocID="{CCC99822-17A7-A840-A16E-FD4BC321AB46}" presName="hierRoot2" presStyleCnt="0">
        <dgm:presLayoutVars>
          <dgm:hierBranch val="init"/>
        </dgm:presLayoutVars>
      </dgm:prSet>
      <dgm:spPr/>
    </dgm:pt>
    <dgm:pt modelId="{DCFD74C3-DE02-5F48-92CC-9F5DD2D982A0}" type="pres">
      <dgm:prSet presAssocID="{CCC99822-17A7-A840-A16E-FD4BC321AB46}" presName="rootComposite" presStyleCnt="0"/>
      <dgm:spPr/>
    </dgm:pt>
    <dgm:pt modelId="{320B3FB0-7A1B-CB4D-BED6-4FE585F78511}" type="pres">
      <dgm:prSet presAssocID="{CCC99822-17A7-A840-A16E-FD4BC321AB46}" presName="rootText" presStyleLbl="node2" presStyleIdx="1" presStyleCnt="3" custScaleY="389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743789-53BA-3048-8C61-20206E298AE1}" type="pres">
      <dgm:prSet presAssocID="{CCC99822-17A7-A840-A16E-FD4BC321AB46}" presName="rootConnector" presStyleLbl="node2" presStyleIdx="1" presStyleCnt="3"/>
      <dgm:spPr/>
      <dgm:t>
        <a:bodyPr/>
        <a:lstStyle/>
        <a:p>
          <a:endParaRPr lang="en-US"/>
        </a:p>
      </dgm:t>
    </dgm:pt>
    <dgm:pt modelId="{5DC6BF37-EB0B-714A-AE18-8C87D91B21F6}" type="pres">
      <dgm:prSet presAssocID="{CCC99822-17A7-A840-A16E-FD4BC321AB46}" presName="hierChild4" presStyleCnt="0"/>
      <dgm:spPr/>
    </dgm:pt>
    <dgm:pt modelId="{C1629924-B148-A84B-B13B-1B29C8D020AA}" type="pres">
      <dgm:prSet presAssocID="{CCC99822-17A7-A840-A16E-FD4BC321AB46}" presName="hierChild5" presStyleCnt="0"/>
      <dgm:spPr/>
    </dgm:pt>
    <dgm:pt modelId="{112A317C-AC6A-B24B-BA8C-33BA60FBE07D}" type="pres">
      <dgm:prSet presAssocID="{F9B19BC4-B39D-CA41-B251-D2072C637F0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4CF7A9FE-2B3E-7348-BA72-6591BE6CB578}" type="pres">
      <dgm:prSet presAssocID="{CAE52647-E9DA-7243-8A74-C9AB46F81A55}" presName="hierRoot2" presStyleCnt="0">
        <dgm:presLayoutVars>
          <dgm:hierBranch val="init"/>
        </dgm:presLayoutVars>
      </dgm:prSet>
      <dgm:spPr/>
    </dgm:pt>
    <dgm:pt modelId="{DA3A3269-3868-BB45-83B3-6B81812F896C}" type="pres">
      <dgm:prSet presAssocID="{CAE52647-E9DA-7243-8A74-C9AB46F81A55}" presName="rootComposite" presStyleCnt="0"/>
      <dgm:spPr/>
    </dgm:pt>
    <dgm:pt modelId="{67A3B787-91B8-7543-8C3C-26C8A9CE1FCA}" type="pres">
      <dgm:prSet presAssocID="{CAE52647-E9DA-7243-8A74-C9AB46F81A55}" presName="rootText" presStyleLbl="node2" presStyleIdx="2" presStyleCnt="3" custScaleY="389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314C4F-13D7-9442-961C-C9D8019B5F06}" type="pres">
      <dgm:prSet presAssocID="{CAE52647-E9DA-7243-8A74-C9AB46F81A55}" presName="rootConnector" presStyleLbl="node2" presStyleIdx="2" presStyleCnt="3"/>
      <dgm:spPr/>
      <dgm:t>
        <a:bodyPr/>
        <a:lstStyle/>
        <a:p>
          <a:endParaRPr lang="en-US"/>
        </a:p>
      </dgm:t>
    </dgm:pt>
    <dgm:pt modelId="{7BFA2778-6CC7-D940-A3FA-C8D2CE820331}" type="pres">
      <dgm:prSet presAssocID="{CAE52647-E9DA-7243-8A74-C9AB46F81A55}" presName="hierChild4" presStyleCnt="0"/>
      <dgm:spPr/>
    </dgm:pt>
    <dgm:pt modelId="{824A2720-E3AB-A74E-8949-40E30568D6D0}" type="pres">
      <dgm:prSet presAssocID="{CAE52647-E9DA-7243-8A74-C9AB46F81A55}" presName="hierChild5" presStyleCnt="0"/>
      <dgm:spPr/>
    </dgm:pt>
    <dgm:pt modelId="{E2EC784B-1CC6-A544-ACCD-E277978A3B66}" type="pres">
      <dgm:prSet presAssocID="{68E15539-7E27-E942-9F4D-E69C5ECD9AA4}" presName="hierChild3" presStyleCnt="0"/>
      <dgm:spPr/>
    </dgm:pt>
  </dgm:ptLst>
  <dgm:cxnLst>
    <dgm:cxn modelId="{B963D587-6F39-114B-A360-2920CDBC10C6}" type="presOf" srcId="{E7B1901D-603E-F54D-AEEB-9BF8C02199C7}" destId="{7D43B0A2-F614-6449-94A6-7CF973358707}" srcOrd="1" destOrd="0" presId="urn:microsoft.com/office/officeart/2005/8/layout/orgChart1"/>
    <dgm:cxn modelId="{F71D1E1E-045E-9846-B5CA-5A800691E68B}" srcId="{297AB16D-DF08-5247-AC9E-C22F627263EE}" destId="{68E15539-7E27-E942-9F4D-E69C5ECD9AA4}" srcOrd="0" destOrd="0" parTransId="{84070490-1B41-2F4F-9C10-4116312A1171}" sibTransId="{3095AE35-679C-4A41-A873-859068A41445}"/>
    <dgm:cxn modelId="{9F1F7157-BD9B-2248-8E22-D09F1D06098D}" type="presOf" srcId="{CAE52647-E9DA-7243-8A74-C9AB46F81A55}" destId="{67A3B787-91B8-7543-8C3C-26C8A9CE1FCA}" srcOrd="0" destOrd="0" presId="urn:microsoft.com/office/officeart/2005/8/layout/orgChart1"/>
    <dgm:cxn modelId="{1AAC1959-36A0-9F4C-8874-6A0CCBDE7D6F}" srcId="{68E15539-7E27-E942-9F4D-E69C5ECD9AA4}" destId="{E7B1901D-603E-F54D-AEEB-9BF8C02199C7}" srcOrd="0" destOrd="0" parTransId="{1AAA439B-3203-874B-84F0-27E6859FDDA2}" sibTransId="{A83845AB-DC63-B849-B765-C01538D6B097}"/>
    <dgm:cxn modelId="{6877FD87-2581-2A46-954A-6D2B464543CA}" type="presOf" srcId="{1AAA439B-3203-874B-84F0-27E6859FDDA2}" destId="{E32E1087-6154-E84E-AE73-4176770F6882}" srcOrd="0" destOrd="0" presId="urn:microsoft.com/office/officeart/2005/8/layout/orgChart1"/>
    <dgm:cxn modelId="{14F1B4CE-0D3B-9D47-B1D1-5AE074BB3EEC}" srcId="{68E15539-7E27-E942-9F4D-E69C5ECD9AA4}" destId="{CCC99822-17A7-A840-A16E-FD4BC321AB46}" srcOrd="1" destOrd="0" parTransId="{BA136E35-8EFC-0F46-AF1B-047A5C0C6862}" sibTransId="{818276A0-2CD0-2A4F-9D73-E75D72D2F9B8}"/>
    <dgm:cxn modelId="{5B10A816-28F4-6E4E-BE68-9DEC592246E1}" type="presOf" srcId="{BA136E35-8EFC-0F46-AF1B-047A5C0C6862}" destId="{BCB18393-A5E0-A84A-8E32-B73BCF38B268}" srcOrd="0" destOrd="0" presId="urn:microsoft.com/office/officeart/2005/8/layout/orgChart1"/>
    <dgm:cxn modelId="{8D1E52C2-A94B-3B48-96AA-B9FE28AA90B6}" type="presOf" srcId="{CAE52647-E9DA-7243-8A74-C9AB46F81A55}" destId="{55314C4F-13D7-9442-961C-C9D8019B5F06}" srcOrd="1" destOrd="0" presId="urn:microsoft.com/office/officeart/2005/8/layout/orgChart1"/>
    <dgm:cxn modelId="{F15FF21A-91D8-A240-8CE2-CD3A0AA13EA6}" srcId="{68E15539-7E27-E942-9F4D-E69C5ECD9AA4}" destId="{CAE52647-E9DA-7243-8A74-C9AB46F81A55}" srcOrd="2" destOrd="0" parTransId="{F9B19BC4-B39D-CA41-B251-D2072C637F01}" sibTransId="{AD7F29FC-DB5B-0A40-B0EB-AAB5D688AB2A}"/>
    <dgm:cxn modelId="{05BD3EC9-C71D-7745-AF72-2A3A838DD980}" type="presOf" srcId="{68E15539-7E27-E942-9F4D-E69C5ECD9AA4}" destId="{E94117DD-4666-5D44-8EC6-D4C72601FBEB}" srcOrd="1" destOrd="0" presId="urn:microsoft.com/office/officeart/2005/8/layout/orgChart1"/>
    <dgm:cxn modelId="{1E4F7A94-717F-7B4D-A0E0-8E479FE04DF6}" type="presOf" srcId="{297AB16D-DF08-5247-AC9E-C22F627263EE}" destId="{D45426EC-E68C-FD48-835D-A20B8F4505CA}" srcOrd="0" destOrd="0" presId="urn:microsoft.com/office/officeart/2005/8/layout/orgChart1"/>
    <dgm:cxn modelId="{9954FFDD-FE13-084C-93AC-9E4DEA5C5CA0}" type="presOf" srcId="{68E15539-7E27-E942-9F4D-E69C5ECD9AA4}" destId="{C90C47B1-E4C1-D248-9C6C-4AB7CAEF5938}" srcOrd="0" destOrd="0" presId="urn:microsoft.com/office/officeart/2005/8/layout/orgChart1"/>
    <dgm:cxn modelId="{6EC63F71-ADDD-B240-A548-31933B98F1F7}" type="presOf" srcId="{CCC99822-17A7-A840-A16E-FD4BC321AB46}" destId="{320B3FB0-7A1B-CB4D-BED6-4FE585F78511}" srcOrd="0" destOrd="0" presId="urn:microsoft.com/office/officeart/2005/8/layout/orgChart1"/>
    <dgm:cxn modelId="{FF08650A-A101-1445-B4D3-5BD87B62B1E6}" type="presOf" srcId="{CCC99822-17A7-A840-A16E-FD4BC321AB46}" destId="{73743789-53BA-3048-8C61-20206E298AE1}" srcOrd="1" destOrd="0" presId="urn:microsoft.com/office/officeart/2005/8/layout/orgChart1"/>
    <dgm:cxn modelId="{A5E77516-0CF6-CD4D-9022-841DBF113C1A}" type="presOf" srcId="{F9B19BC4-B39D-CA41-B251-D2072C637F01}" destId="{112A317C-AC6A-B24B-BA8C-33BA60FBE07D}" srcOrd="0" destOrd="0" presId="urn:microsoft.com/office/officeart/2005/8/layout/orgChart1"/>
    <dgm:cxn modelId="{E05787CC-CB02-F649-9DA3-CD39C2AADCB1}" type="presOf" srcId="{E7B1901D-603E-F54D-AEEB-9BF8C02199C7}" destId="{069AA339-76AC-1547-A94F-9343C0F9D957}" srcOrd="0" destOrd="0" presId="urn:microsoft.com/office/officeart/2005/8/layout/orgChart1"/>
    <dgm:cxn modelId="{2217DEFE-ED93-5646-A4C1-D0C3660EA1FF}" type="presParOf" srcId="{D45426EC-E68C-FD48-835D-A20B8F4505CA}" destId="{C7871E95-F303-0041-BBF7-5D1C810717C0}" srcOrd="0" destOrd="0" presId="urn:microsoft.com/office/officeart/2005/8/layout/orgChart1"/>
    <dgm:cxn modelId="{6B136A94-6134-964F-AB8F-CB6EB9497C40}" type="presParOf" srcId="{C7871E95-F303-0041-BBF7-5D1C810717C0}" destId="{5D1BF217-7D19-2D40-883F-7859D2872638}" srcOrd="0" destOrd="0" presId="urn:microsoft.com/office/officeart/2005/8/layout/orgChart1"/>
    <dgm:cxn modelId="{E8005D0C-DD3E-9E46-B7E5-8EA6A890994D}" type="presParOf" srcId="{5D1BF217-7D19-2D40-883F-7859D2872638}" destId="{C90C47B1-E4C1-D248-9C6C-4AB7CAEF5938}" srcOrd="0" destOrd="0" presId="urn:microsoft.com/office/officeart/2005/8/layout/orgChart1"/>
    <dgm:cxn modelId="{F903A35E-BF85-1F41-9629-FE79BCC3BB44}" type="presParOf" srcId="{5D1BF217-7D19-2D40-883F-7859D2872638}" destId="{E94117DD-4666-5D44-8EC6-D4C72601FBEB}" srcOrd="1" destOrd="0" presId="urn:microsoft.com/office/officeart/2005/8/layout/orgChart1"/>
    <dgm:cxn modelId="{248F07F4-197E-3941-A1EA-C561F4D9B0AC}" type="presParOf" srcId="{C7871E95-F303-0041-BBF7-5D1C810717C0}" destId="{144A119D-963C-8D42-8FE5-7931DD0ED37A}" srcOrd="1" destOrd="0" presId="urn:microsoft.com/office/officeart/2005/8/layout/orgChart1"/>
    <dgm:cxn modelId="{A77CD53A-D985-E348-9316-61C842E2A90F}" type="presParOf" srcId="{144A119D-963C-8D42-8FE5-7931DD0ED37A}" destId="{E32E1087-6154-E84E-AE73-4176770F6882}" srcOrd="0" destOrd="0" presId="urn:microsoft.com/office/officeart/2005/8/layout/orgChart1"/>
    <dgm:cxn modelId="{444E314B-CCE0-BC47-84C6-2DCE5B65B182}" type="presParOf" srcId="{144A119D-963C-8D42-8FE5-7931DD0ED37A}" destId="{41F0ADCC-E109-B64A-A29E-0C1F8B5EF73F}" srcOrd="1" destOrd="0" presId="urn:microsoft.com/office/officeart/2005/8/layout/orgChart1"/>
    <dgm:cxn modelId="{6BB00472-4B53-554D-A3B1-81B53BF64C7B}" type="presParOf" srcId="{41F0ADCC-E109-B64A-A29E-0C1F8B5EF73F}" destId="{B626B1C7-EED3-A14E-A05F-0015B797E65D}" srcOrd="0" destOrd="0" presId="urn:microsoft.com/office/officeart/2005/8/layout/orgChart1"/>
    <dgm:cxn modelId="{86001F28-1D2F-9D4B-A00A-EDF474C9247C}" type="presParOf" srcId="{B626B1C7-EED3-A14E-A05F-0015B797E65D}" destId="{069AA339-76AC-1547-A94F-9343C0F9D957}" srcOrd="0" destOrd="0" presId="urn:microsoft.com/office/officeart/2005/8/layout/orgChart1"/>
    <dgm:cxn modelId="{BA84B0F7-B223-1340-A9CB-8A6EF4C8222D}" type="presParOf" srcId="{B626B1C7-EED3-A14E-A05F-0015B797E65D}" destId="{7D43B0A2-F614-6449-94A6-7CF973358707}" srcOrd="1" destOrd="0" presId="urn:microsoft.com/office/officeart/2005/8/layout/orgChart1"/>
    <dgm:cxn modelId="{762FB174-DD21-4747-86A7-6668F9E9A160}" type="presParOf" srcId="{41F0ADCC-E109-B64A-A29E-0C1F8B5EF73F}" destId="{6DA810C9-A84F-BC48-9A84-BBE9C6719AFF}" srcOrd="1" destOrd="0" presId="urn:microsoft.com/office/officeart/2005/8/layout/orgChart1"/>
    <dgm:cxn modelId="{930952AF-8DC4-B745-A1F4-559C361FB92B}" type="presParOf" srcId="{41F0ADCC-E109-B64A-A29E-0C1F8B5EF73F}" destId="{9AF4BABB-A0A9-DD42-96F9-E78AB12479C2}" srcOrd="2" destOrd="0" presId="urn:microsoft.com/office/officeart/2005/8/layout/orgChart1"/>
    <dgm:cxn modelId="{7F5391D1-13BB-1D4C-B30C-75D6CAECF12C}" type="presParOf" srcId="{144A119D-963C-8D42-8FE5-7931DD0ED37A}" destId="{BCB18393-A5E0-A84A-8E32-B73BCF38B268}" srcOrd="2" destOrd="0" presId="urn:microsoft.com/office/officeart/2005/8/layout/orgChart1"/>
    <dgm:cxn modelId="{006D39B7-E84E-8144-859E-A05CA94AA80F}" type="presParOf" srcId="{144A119D-963C-8D42-8FE5-7931DD0ED37A}" destId="{4C67C344-6C9B-9949-BE84-8FA5852A3A55}" srcOrd="3" destOrd="0" presId="urn:microsoft.com/office/officeart/2005/8/layout/orgChart1"/>
    <dgm:cxn modelId="{9F7AF3A3-2DBD-DD40-89D1-41CE524E7DB6}" type="presParOf" srcId="{4C67C344-6C9B-9949-BE84-8FA5852A3A55}" destId="{DCFD74C3-DE02-5F48-92CC-9F5DD2D982A0}" srcOrd="0" destOrd="0" presId="urn:microsoft.com/office/officeart/2005/8/layout/orgChart1"/>
    <dgm:cxn modelId="{9B7E82C5-66E6-7349-81A8-89EBA0E5EEE1}" type="presParOf" srcId="{DCFD74C3-DE02-5F48-92CC-9F5DD2D982A0}" destId="{320B3FB0-7A1B-CB4D-BED6-4FE585F78511}" srcOrd="0" destOrd="0" presId="urn:microsoft.com/office/officeart/2005/8/layout/orgChart1"/>
    <dgm:cxn modelId="{7639AD6D-41BB-9744-8E3C-18DE53C13DA7}" type="presParOf" srcId="{DCFD74C3-DE02-5F48-92CC-9F5DD2D982A0}" destId="{73743789-53BA-3048-8C61-20206E298AE1}" srcOrd="1" destOrd="0" presId="urn:microsoft.com/office/officeart/2005/8/layout/orgChart1"/>
    <dgm:cxn modelId="{B3408305-9D71-4C4D-BFD4-82CE330F91AC}" type="presParOf" srcId="{4C67C344-6C9B-9949-BE84-8FA5852A3A55}" destId="{5DC6BF37-EB0B-714A-AE18-8C87D91B21F6}" srcOrd="1" destOrd="0" presId="urn:microsoft.com/office/officeart/2005/8/layout/orgChart1"/>
    <dgm:cxn modelId="{2218283A-0D91-2A44-976D-EB223F3FFA05}" type="presParOf" srcId="{4C67C344-6C9B-9949-BE84-8FA5852A3A55}" destId="{C1629924-B148-A84B-B13B-1B29C8D020AA}" srcOrd="2" destOrd="0" presId="urn:microsoft.com/office/officeart/2005/8/layout/orgChart1"/>
    <dgm:cxn modelId="{A8FE853B-79E6-BC4F-AB27-307D454A6A36}" type="presParOf" srcId="{144A119D-963C-8D42-8FE5-7931DD0ED37A}" destId="{112A317C-AC6A-B24B-BA8C-33BA60FBE07D}" srcOrd="4" destOrd="0" presId="urn:microsoft.com/office/officeart/2005/8/layout/orgChart1"/>
    <dgm:cxn modelId="{838EFAC8-3F1E-0F47-9769-054EB65F23FE}" type="presParOf" srcId="{144A119D-963C-8D42-8FE5-7931DD0ED37A}" destId="{4CF7A9FE-2B3E-7348-BA72-6591BE6CB578}" srcOrd="5" destOrd="0" presId="urn:microsoft.com/office/officeart/2005/8/layout/orgChart1"/>
    <dgm:cxn modelId="{710F2B36-7299-5048-AD56-E5048ACA4A73}" type="presParOf" srcId="{4CF7A9FE-2B3E-7348-BA72-6591BE6CB578}" destId="{DA3A3269-3868-BB45-83B3-6B81812F896C}" srcOrd="0" destOrd="0" presId="urn:microsoft.com/office/officeart/2005/8/layout/orgChart1"/>
    <dgm:cxn modelId="{07563F5B-44EB-DE43-8DB9-8DF24257FC57}" type="presParOf" srcId="{DA3A3269-3868-BB45-83B3-6B81812F896C}" destId="{67A3B787-91B8-7543-8C3C-26C8A9CE1FCA}" srcOrd="0" destOrd="0" presId="urn:microsoft.com/office/officeart/2005/8/layout/orgChart1"/>
    <dgm:cxn modelId="{D7CAED29-747C-9D40-9AC8-667D40809925}" type="presParOf" srcId="{DA3A3269-3868-BB45-83B3-6B81812F896C}" destId="{55314C4F-13D7-9442-961C-C9D8019B5F06}" srcOrd="1" destOrd="0" presId="urn:microsoft.com/office/officeart/2005/8/layout/orgChart1"/>
    <dgm:cxn modelId="{56E3BFAC-088C-EC45-9F18-8899B3F24078}" type="presParOf" srcId="{4CF7A9FE-2B3E-7348-BA72-6591BE6CB578}" destId="{7BFA2778-6CC7-D940-A3FA-C8D2CE820331}" srcOrd="1" destOrd="0" presId="urn:microsoft.com/office/officeart/2005/8/layout/orgChart1"/>
    <dgm:cxn modelId="{EA161EF3-ECFD-F74E-B193-E9FDB943E563}" type="presParOf" srcId="{4CF7A9FE-2B3E-7348-BA72-6591BE6CB578}" destId="{824A2720-E3AB-A74E-8949-40E30568D6D0}" srcOrd="2" destOrd="0" presId="urn:microsoft.com/office/officeart/2005/8/layout/orgChart1"/>
    <dgm:cxn modelId="{D2F828AC-E182-8940-82AF-43E10C6DDEEB}" type="presParOf" srcId="{C7871E95-F303-0041-BBF7-5D1C810717C0}" destId="{E2EC784B-1CC6-A544-ACCD-E277978A3B6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DADB7-C7A2-144C-B8FB-86B5AA2F48D5}">
      <dsp:nvSpPr>
        <dsp:cNvPr id="0" name=""/>
        <dsp:cNvSpPr/>
      </dsp:nvSpPr>
      <dsp:spPr>
        <a:xfrm>
          <a:off x="10590" y="1758991"/>
          <a:ext cx="3165454" cy="1899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Museo Sans 100"/>
              <a:cs typeface="Museo Sans 100"/>
            </a:rPr>
            <a:t>Deep Learning Overview</a:t>
          </a:r>
          <a:endParaRPr lang="en-US" sz="3300" kern="1200" dirty="0">
            <a:latin typeface="Museo Sans 100"/>
            <a:cs typeface="Museo Sans 100"/>
          </a:endParaRPr>
        </a:p>
      </dsp:txBody>
      <dsp:txXfrm>
        <a:off x="66218" y="1814619"/>
        <a:ext cx="3054198" cy="1788016"/>
      </dsp:txXfrm>
    </dsp:sp>
    <dsp:sp modelId="{9FBBCD9E-6220-2B46-81E2-45405B69D314}">
      <dsp:nvSpPr>
        <dsp:cNvPr id="0" name=""/>
        <dsp:cNvSpPr/>
      </dsp:nvSpPr>
      <dsp:spPr>
        <a:xfrm>
          <a:off x="3492591" y="2316111"/>
          <a:ext cx="671076" cy="785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Museo Sans 100"/>
            <a:cs typeface="Museo Sans 100"/>
          </a:endParaRPr>
        </a:p>
      </dsp:txBody>
      <dsp:txXfrm>
        <a:off x="3492591" y="2473117"/>
        <a:ext cx="469753" cy="471020"/>
      </dsp:txXfrm>
    </dsp:sp>
    <dsp:sp modelId="{78CE2B55-D170-0145-9CB6-D3D6ADE77168}">
      <dsp:nvSpPr>
        <dsp:cNvPr id="0" name=""/>
        <dsp:cNvSpPr/>
      </dsp:nvSpPr>
      <dsp:spPr>
        <a:xfrm>
          <a:off x="4442227" y="1758991"/>
          <a:ext cx="3165454" cy="1899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Museo Sans 100"/>
              <a:cs typeface="Museo Sans 100"/>
            </a:rPr>
            <a:t>Training a model on CIFAR</a:t>
          </a:r>
          <a:endParaRPr lang="en-US" sz="3300" kern="1200" dirty="0">
            <a:latin typeface="Museo Sans 100"/>
            <a:cs typeface="Museo Sans 100"/>
          </a:endParaRPr>
        </a:p>
      </dsp:txBody>
      <dsp:txXfrm>
        <a:off x="4497855" y="1814619"/>
        <a:ext cx="3054198" cy="1788016"/>
      </dsp:txXfrm>
    </dsp:sp>
    <dsp:sp modelId="{82209B84-328F-6D48-A5FD-92B1AF9C0057}">
      <dsp:nvSpPr>
        <dsp:cNvPr id="0" name=""/>
        <dsp:cNvSpPr/>
      </dsp:nvSpPr>
      <dsp:spPr>
        <a:xfrm>
          <a:off x="7924227" y="2316111"/>
          <a:ext cx="671076" cy="785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latin typeface="Museo Sans 100"/>
            <a:cs typeface="Museo Sans 100"/>
          </a:endParaRPr>
        </a:p>
      </dsp:txBody>
      <dsp:txXfrm>
        <a:off x="7924227" y="2473117"/>
        <a:ext cx="469753" cy="471020"/>
      </dsp:txXfrm>
    </dsp:sp>
    <dsp:sp modelId="{1EAEC802-30B2-3D45-A5EC-260C009E1630}">
      <dsp:nvSpPr>
        <dsp:cNvPr id="0" name=""/>
        <dsp:cNvSpPr/>
      </dsp:nvSpPr>
      <dsp:spPr>
        <a:xfrm>
          <a:off x="8873864" y="1758991"/>
          <a:ext cx="3165454" cy="1899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Museo Sans 100"/>
              <a:cs typeface="Museo Sans 100"/>
            </a:rPr>
            <a:t>Building a Similar Dress Recommender</a:t>
          </a:r>
          <a:endParaRPr lang="en-US" sz="3300" kern="1200" dirty="0">
            <a:latin typeface="Museo Sans 100"/>
            <a:cs typeface="Museo Sans 100"/>
          </a:endParaRPr>
        </a:p>
      </dsp:txBody>
      <dsp:txXfrm>
        <a:off x="8929492" y="1814619"/>
        <a:ext cx="3054198" cy="1788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54150-82E1-184C-A4F3-F384E044FF4C}">
      <dsp:nvSpPr>
        <dsp:cNvPr id="0" name=""/>
        <dsp:cNvSpPr/>
      </dsp:nvSpPr>
      <dsp:spPr>
        <a:xfrm>
          <a:off x="10281" y="1661829"/>
          <a:ext cx="3072999" cy="2093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Museo Sans 100"/>
              <a:cs typeface="Museo Sans 100"/>
            </a:rPr>
            <a:t>Lots of data: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 smtClean="0">
            <a:latin typeface="Museo Sans 100"/>
            <a:cs typeface="Museo Sans 100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>
            <a:latin typeface="Museo Sans 100"/>
            <a:cs typeface="Museo Sans 100"/>
          </a:endParaRPr>
        </a:p>
      </dsp:txBody>
      <dsp:txXfrm>
        <a:off x="71600" y="1723148"/>
        <a:ext cx="2950361" cy="1970959"/>
      </dsp:txXfrm>
    </dsp:sp>
    <dsp:sp modelId="{CD1BB944-99F8-6B42-960A-C2F7025376F1}">
      <dsp:nvSpPr>
        <dsp:cNvPr id="0" name=""/>
        <dsp:cNvSpPr/>
      </dsp:nvSpPr>
      <dsp:spPr>
        <a:xfrm>
          <a:off x="3390581" y="2327576"/>
          <a:ext cx="651475" cy="762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3390581" y="2479997"/>
        <a:ext cx="456033" cy="457261"/>
      </dsp:txXfrm>
    </dsp:sp>
    <dsp:sp modelId="{86E77981-710E-D443-8906-259847AB6B7E}">
      <dsp:nvSpPr>
        <dsp:cNvPr id="0" name=""/>
        <dsp:cNvSpPr/>
      </dsp:nvSpPr>
      <dsp:spPr>
        <a:xfrm>
          <a:off x="4312481" y="1661829"/>
          <a:ext cx="3072999" cy="2093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Museo Sans 100"/>
              <a:cs typeface="Museo Sans 100"/>
            </a:rPr>
            <a:t>Learn </a:t>
          </a:r>
          <a:br>
            <a:rPr lang="en-US" sz="3200" kern="1200" dirty="0" smtClean="0">
              <a:latin typeface="Museo Sans 100"/>
              <a:cs typeface="Museo Sans 100"/>
            </a:rPr>
          </a:br>
          <a:r>
            <a:rPr lang="en-US" sz="3200" kern="1200" dirty="0" smtClean="0">
              <a:latin typeface="Museo Sans 100"/>
              <a:cs typeface="Museo Sans 100"/>
            </a:rPr>
            <a:t>neural net</a:t>
          </a:r>
          <a:endParaRPr lang="en-US" sz="3200" kern="1200" dirty="0">
            <a:latin typeface="Museo Sans 100"/>
            <a:cs typeface="Museo Sans 100"/>
          </a:endParaRPr>
        </a:p>
      </dsp:txBody>
      <dsp:txXfrm>
        <a:off x="4373800" y="1723148"/>
        <a:ext cx="2950361" cy="1970959"/>
      </dsp:txXfrm>
    </dsp:sp>
    <dsp:sp modelId="{5A60FCD4-3129-ED47-9797-B1BF93BEFE83}">
      <dsp:nvSpPr>
        <dsp:cNvPr id="0" name=""/>
        <dsp:cNvSpPr/>
      </dsp:nvSpPr>
      <dsp:spPr>
        <a:xfrm>
          <a:off x="7692780" y="2327576"/>
          <a:ext cx="651475" cy="762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7692780" y="2479997"/>
        <a:ext cx="456033" cy="457261"/>
      </dsp:txXfrm>
    </dsp:sp>
    <dsp:sp modelId="{12924D87-C1A7-864A-81A0-E3A8AF38A89D}">
      <dsp:nvSpPr>
        <dsp:cNvPr id="0" name=""/>
        <dsp:cNvSpPr/>
      </dsp:nvSpPr>
      <dsp:spPr>
        <a:xfrm>
          <a:off x="8614680" y="1661829"/>
          <a:ext cx="3072999" cy="2093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Museo Sans 100"/>
              <a:cs typeface="Museo Sans 100"/>
            </a:rPr>
            <a:t>Great accuracy </a:t>
          </a:r>
          <a:endParaRPr lang="en-US" sz="3200" kern="1200" dirty="0">
            <a:latin typeface="Museo Sans 100"/>
            <a:cs typeface="Museo Sans 100"/>
          </a:endParaRPr>
        </a:p>
      </dsp:txBody>
      <dsp:txXfrm>
        <a:off x="8675999" y="1723148"/>
        <a:ext cx="2950361" cy="19709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54150-82E1-184C-A4F3-F384E044FF4C}">
      <dsp:nvSpPr>
        <dsp:cNvPr id="0" name=""/>
        <dsp:cNvSpPr/>
      </dsp:nvSpPr>
      <dsp:spPr>
        <a:xfrm>
          <a:off x="10281" y="283366"/>
          <a:ext cx="3072999" cy="20935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Museo Sans 100"/>
              <a:cs typeface="Museo Sans 100"/>
            </a:rPr>
            <a:t>Some data: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>
            <a:latin typeface="Museo Sans 100"/>
            <a:cs typeface="Museo Sans 100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 smtClean="0">
            <a:latin typeface="Museo Sans 100"/>
            <a:cs typeface="Museo Sans 100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>
            <a:latin typeface="Museo Sans 100"/>
            <a:cs typeface="Museo Sans 100"/>
          </a:endParaRPr>
        </a:p>
      </dsp:txBody>
      <dsp:txXfrm>
        <a:off x="71600" y="344685"/>
        <a:ext cx="2950361" cy="1970959"/>
      </dsp:txXfrm>
    </dsp:sp>
    <dsp:sp modelId="{CD1BB944-99F8-6B42-960A-C2F7025376F1}">
      <dsp:nvSpPr>
        <dsp:cNvPr id="0" name=""/>
        <dsp:cNvSpPr/>
      </dsp:nvSpPr>
      <dsp:spPr>
        <a:xfrm>
          <a:off x="3390581" y="949113"/>
          <a:ext cx="651475" cy="762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3390581" y="1101534"/>
        <a:ext cx="456033" cy="457261"/>
      </dsp:txXfrm>
    </dsp:sp>
    <dsp:sp modelId="{86E77981-710E-D443-8906-259847AB6B7E}">
      <dsp:nvSpPr>
        <dsp:cNvPr id="0" name=""/>
        <dsp:cNvSpPr/>
      </dsp:nvSpPr>
      <dsp:spPr>
        <a:xfrm>
          <a:off x="4312481" y="283366"/>
          <a:ext cx="3072999" cy="20935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Museo Sans 100"/>
              <a:cs typeface="Museo Sans 100"/>
            </a:rPr>
            <a:t>Neural net as feature extractor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Museo Sans 100"/>
              <a:cs typeface="Museo Sans 100"/>
            </a:rPr>
            <a:t>+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Museo Sans 100"/>
              <a:cs typeface="Museo Sans 100"/>
            </a:rPr>
            <a:t>Simple classifier</a:t>
          </a:r>
          <a:endParaRPr lang="en-US" sz="2500" kern="1200" dirty="0">
            <a:latin typeface="Museo Sans 100"/>
            <a:cs typeface="Museo Sans 100"/>
          </a:endParaRPr>
        </a:p>
      </dsp:txBody>
      <dsp:txXfrm>
        <a:off x="4373800" y="344685"/>
        <a:ext cx="2950361" cy="1970959"/>
      </dsp:txXfrm>
    </dsp:sp>
    <dsp:sp modelId="{5A60FCD4-3129-ED47-9797-B1BF93BEFE83}">
      <dsp:nvSpPr>
        <dsp:cNvPr id="0" name=""/>
        <dsp:cNvSpPr/>
      </dsp:nvSpPr>
      <dsp:spPr>
        <a:xfrm>
          <a:off x="7692780" y="949113"/>
          <a:ext cx="651475" cy="762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692780" y="1101534"/>
        <a:ext cx="456033" cy="457261"/>
      </dsp:txXfrm>
    </dsp:sp>
    <dsp:sp modelId="{12924D87-C1A7-864A-81A0-E3A8AF38A89D}">
      <dsp:nvSpPr>
        <dsp:cNvPr id="0" name=""/>
        <dsp:cNvSpPr/>
      </dsp:nvSpPr>
      <dsp:spPr>
        <a:xfrm>
          <a:off x="8614680" y="283366"/>
          <a:ext cx="3072999" cy="20935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Museo Sans 100"/>
              <a:cs typeface="Museo Sans 100"/>
            </a:rPr>
            <a:t>Great accuracy on new problem</a:t>
          </a:r>
          <a:endParaRPr lang="en-US" sz="2500" kern="1200" dirty="0">
            <a:latin typeface="Museo Sans 100"/>
            <a:cs typeface="Museo Sans 100"/>
          </a:endParaRPr>
        </a:p>
      </dsp:txBody>
      <dsp:txXfrm>
        <a:off x="8675999" y="344685"/>
        <a:ext cx="2950361" cy="19709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693D0-5FC4-6E4B-85B7-0241EFB90B57}">
      <dsp:nvSpPr>
        <dsp:cNvPr id="0" name=""/>
        <dsp:cNvSpPr/>
      </dsp:nvSpPr>
      <dsp:spPr>
        <a:xfrm>
          <a:off x="5564778" y="773150"/>
          <a:ext cx="192985" cy="845460"/>
        </a:xfrm>
        <a:custGeom>
          <a:avLst/>
          <a:gdLst/>
          <a:ahLst/>
          <a:cxnLst/>
          <a:rect l="0" t="0" r="0" b="0"/>
          <a:pathLst>
            <a:path>
              <a:moveTo>
                <a:pt x="192985" y="0"/>
              </a:moveTo>
              <a:lnTo>
                <a:pt x="192985" y="845460"/>
              </a:lnTo>
              <a:lnTo>
                <a:pt x="0" y="8454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C47B1-E4C1-D248-9C6C-4AB7CAEF5938}">
      <dsp:nvSpPr>
        <dsp:cNvPr id="0" name=""/>
        <dsp:cNvSpPr/>
      </dsp:nvSpPr>
      <dsp:spPr>
        <a:xfrm>
          <a:off x="390659" y="1447"/>
          <a:ext cx="10734208" cy="7717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Museo Sans 100"/>
              <a:cs typeface="Museo Sans 100"/>
            </a:rPr>
            <a:t>Deep learning:  exciting ML development</a:t>
          </a:r>
          <a:endParaRPr lang="en-US" sz="3200" kern="1200" dirty="0">
            <a:latin typeface="Museo Sans 100"/>
            <a:cs typeface="Museo Sans 100"/>
          </a:endParaRPr>
        </a:p>
      </dsp:txBody>
      <dsp:txXfrm>
        <a:off x="390659" y="1447"/>
        <a:ext cx="10734208" cy="771703"/>
      </dsp:txXfrm>
    </dsp:sp>
    <dsp:sp modelId="{0E29D70A-A32E-ED41-85EB-1A0A506293D9}">
      <dsp:nvSpPr>
        <dsp:cNvPr id="0" name=""/>
        <dsp:cNvSpPr/>
      </dsp:nvSpPr>
      <dsp:spPr>
        <a:xfrm>
          <a:off x="1933230" y="1220675"/>
          <a:ext cx="3631547" cy="7958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Museo Sans 100"/>
              <a:cs typeface="Museo Sans 100"/>
            </a:rPr>
            <a:t>Slow, lots of tuning, </a:t>
          </a:r>
          <a:br>
            <a:rPr lang="en-US" sz="2700" kern="1200" dirty="0" smtClean="0">
              <a:latin typeface="Museo Sans 100"/>
              <a:cs typeface="Museo Sans 100"/>
            </a:rPr>
          </a:br>
          <a:r>
            <a:rPr lang="en-US" sz="2700" kern="1200" dirty="0" smtClean="0">
              <a:latin typeface="Museo Sans 100"/>
              <a:cs typeface="Museo Sans 100"/>
            </a:rPr>
            <a:t>needs lots </a:t>
          </a:r>
          <a:r>
            <a:rPr lang="en-US" sz="2700" kern="1200" smtClean="0">
              <a:latin typeface="Museo Sans 100"/>
              <a:cs typeface="Museo Sans 100"/>
            </a:rPr>
            <a:t>of data</a:t>
          </a:r>
          <a:endParaRPr lang="en-US" sz="2700" kern="1200" dirty="0">
            <a:latin typeface="Museo Sans 100"/>
            <a:cs typeface="Museo Sans 100"/>
          </a:endParaRPr>
        </a:p>
      </dsp:txBody>
      <dsp:txXfrm>
        <a:off x="1933230" y="1220675"/>
        <a:ext cx="3631547" cy="795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A317C-AC6A-B24B-BA8C-33BA60FBE07D}">
      <dsp:nvSpPr>
        <dsp:cNvPr id="0" name=""/>
        <dsp:cNvSpPr/>
      </dsp:nvSpPr>
      <dsp:spPr>
        <a:xfrm>
          <a:off x="5743003" y="2607408"/>
          <a:ext cx="4063217" cy="705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593"/>
              </a:lnTo>
              <a:lnTo>
                <a:pt x="4063217" y="352593"/>
              </a:lnTo>
              <a:lnTo>
                <a:pt x="4063217" y="7051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18393-A5E0-A84A-8E32-B73BCF38B268}">
      <dsp:nvSpPr>
        <dsp:cNvPr id="0" name=""/>
        <dsp:cNvSpPr/>
      </dsp:nvSpPr>
      <dsp:spPr>
        <a:xfrm>
          <a:off x="5697283" y="2607408"/>
          <a:ext cx="91440" cy="7051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051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E1087-6154-E84E-AE73-4176770F6882}">
      <dsp:nvSpPr>
        <dsp:cNvPr id="0" name=""/>
        <dsp:cNvSpPr/>
      </dsp:nvSpPr>
      <dsp:spPr>
        <a:xfrm>
          <a:off x="1679786" y="2607408"/>
          <a:ext cx="4063217" cy="705186"/>
        </a:xfrm>
        <a:custGeom>
          <a:avLst/>
          <a:gdLst/>
          <a:ahLst/>
          <a:cxnLst/>
          <a:rect l="0" t="0" r="0" b="0"/>
          <a:pathLst>
            <a:path>
              <a:moveTo>
                <a:pt x="4063217" y="0"/>
              </a:moveTo>
              <a:lnTo>
                <a:pt x="4063217" y="352593"/>
              </a:lnTo>
              <a:lnTo>
                <a:pt x="0" y="352593"/>
              </a:lnTo>
              <a:lnTo>
                <a:pt x="0" y="7051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C47B1-E4C1-D248-9C6C-4AB7CAEF5938}">
      <dsp:nvSpPr>
        <dsp:cNvPr id="0" name=""/>
        <dsp:cNvSpPr/>
      </dsp:nvSpPr>
      <dsp:spPr>
        <a:xfrm>
          <a:off x="668095" y="1450449"/>
          <a:ext cx="10149815" cy="1156959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Museo Sans 100"/>
              <a:cs typeface="Museo Sans 100"/>
            </a:rPr>
            <a:t>Deep features:  </a:t>
          </a:r>
          <a:br>
            <a:rPr lang="en-US" sz="2800" kern="1200" dirty="0" smtClean="0">
              <a:latin typeface="Museo Sans 100"/>
              <a:cs typeface="Museo Sans 100"/>
            </a:rPr>
          </a:br>
          <a:r>
            <a:rPr lang="en-US" sz="2800" kern="1200" dirty="0" smtClean="0">
              <a:latin typeface="Museo Sans 100"/>
              <a:cs typeface="Museo Sans 100"/>
            </a:rPr>
            <a:t>reuse deep models for new domains</a:t>
          </a:r>
          <a:endParaRPr lang="en-US" sz="2800" kern="1200" dirty="0">
            <a:latin typeface="Museo Sans 100"/>
            <a:cs typeface="Museo Sans 100"/>
          </a:endParaRPr>
        </a:p>
      </dsp:txBody>
      <dsp:txXfrm>
        <a:off x="668095" y="1450449"/>
        <a:ext cx="10149815" cy="1156959"/>
      </dsp:txXfrm>
    </dsp:sp>
    <dsp:sp modelId="{069AA339-76AC-1547-A94F-9343C0F9D957}">
      <dsp:nvSpPr>
        <dsp:cNvPr id="0" name=""/>
        <dsp:cNvSpPr/>
      </dsp:nvSpPr>
      <dsp:spPr>
        <a:xfrm>
          <a:off x="771" y="3312594"/>
          <a:ext cx="3358030" cy="654211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Museo Sans 100"/>
              <a:cs typeface="Museo Sans 100"/>
            </a:rPr>
            <a:t>Needs less data</a:t>
          </a:r>
          <a:endParaRPr lang="en-US" sz="2000" kern="1200" dirty="0">
            <a:latin typeface="Museo Sans 100"/>
            <a:cs typeface="Museo Sans 100"/>
          </a:endParaRPr>
        </a:p>
      </dsp:txBody>
      <dsp:txXfrm>
        <a:off x="771" y="3312594"/>
        <a:ext cx="3358030" cy="654211"/>
      </dsp:txXfrm>
    </dsp:sp>
    <dsp:sp modelId="{320B3FB0-7A1B-CB4D-BED6-4FE585F78511}">
      <dsp:nvSpPr>
        <dsp:cNvPr id="0" name=""/>
        <dsp:cNvSpPr/>
      </dsp:nvSpPr>
      <dsp:spPr>
        <a:xfrm>
          <a:off x="4063988" y="3312594"/>
          <a:ext cx="3358030" cy="654211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Museo Sans 100"/>
              <a:cs typeface="Museo Sans 100"/>
            </a:rPr>
            <a:t>Faster training times</a:t>
          </a:r>
          <a:endParaRPr lang="en-US" sz="2000" kern="1200" dirty="0">
            <a:latin typeface="Museo Sans 100"/>
            <a:cs typeface="Museo Sans 100"/>
          </a:endParaRPr>
        </a:p>
      </dsp:txBody>
      <dsp:txXfrm>
        <a:off x="4063988" y="3312594"/>
        <a:ext cx="3358030" cy="654211"/>
      </dsp:txXfrm>
    </dsp:sp>
    <dsp:sp modelId="{67A3B787-91B8-7543-8C3C-26C8A9CE1FCA}">
      <dsp:nvSpPr>
        <dsp:cNvPr id="0" name=""/>
        <dsp:cNvSpPr/>
      </dsp:nvSpPr>
      <dsp:spPr>
        <a:xfrm>
          <a:off x="8127205" y="3312594"/>
          <a:ext cx="3358030" cy="654211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Museo Sans 100"/>
              <a:cs typeface="Museo Sans 100"/>
            </a:rPr>
            <a:t>Much simpler tuning</a:t>
          </a:r>
          <a:endParaRPr lang="en-US" sz="2000" kern="1200" dirty="0">
            <a:latin typeface="Museo Sans 100"/>
            <a:cs typeface="Museo Sans 100"/>
          </a:endParaRPr>
        </a:p>
      </dsp:txBody>
      <dsp:txXfrm>
        <a:off x="8127205" y="3312594"/>
        <a:ext cx="3358030" cy="654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FB883-8475-F347-A833-E2483470CA5B}" type="datetimeFigureOut">
              <a:rPr lang="en-US" smtClean="0"/>
              <a:t>3/27/16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C7648-66BD-B644-91DC-E727A4225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62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4-12-02T19:37:09.36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14484 7068 12771,'0'0'5418,"0"0"-258,-10-14-1290,10 14-3354,0 0-1161,0 0-4257,0 7-516,0-7-129,1 10-645</inkml:trace>
  <inkml:trace contextRef="#ctx0" brushRef="#br0" timeOffset="432.0247">13786 7636 516,'6'1'129,"3"-1"0,-9 0-258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C5594-ED25-2C41-981D-6590651F67A5}" type="datetimeFigureOut">
              <a:rPr lang="en-US" smtClean="0"/>
              <a:t>3/27/16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08AB2-0B31-3541-9B07-826204947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66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1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3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96" algn="l" defTabSz="457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8AB2-0B31-3541-9B07-826204947A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8AB2-0B31-3541-9B07-826204947A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61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8AB2-0B31-3541-9B07-826204947A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21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ym typeface="Wingdings"/>
              </a:rPr>
              <a:t>Distance – distance between the extracted features. Each set</a:t>
            </a:r>
            <a:r>
              <a:rPr lang="en-US" baseline="0" dirty="0" smtClean="0">
                <a:sym typeface="Wingdings"/>
              </a:rPr>
              <a:t> of extracted features for an image forms a vector.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ym typeface="Wingdings"/>
              </a:rPr>
              <a:t>Images whose deep visual features are similar have similar sets of extracted features.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ym typeface="Wingdings"/>
              </a:rPr>
              <a:t>We can measure quantitatively how similar two images are by measuring the Euclidean distance between these sets of features, represented as a vector.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ym typeface="Wingdings"/>
              </a:rPr>
              <a:t>Explain nearest neighbors.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 Each image has same # of deep features.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- This creates a space, where each dress is a point.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- More similar images are closer together, distance-wise, in that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EB05A-6B62-3E47-AB92-3F84B15CBA0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5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ym typeface="Wingdings"/>
              </a:rPr>
              <a:t>Distance – distance between the extracted features. Each set</a:t>
            </a:r>
            <a:r>
              <a:rPr lang="en-US" baseline="0" dirty="0" smtClean="0">
                <a:sym typeface="Wingdings"/>
              </a:rPr>
              <a:t> of extracted features for an image forms a vector.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ym typeface="Wingdings"/>
              </a:rPr>
              <a:t>Images whose deep visual features are similar have similar sets of extracted features.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ym typeface="Wingdings"/>
              </a:rPr>
              <a:t>We can measure quantitatively how similar two images are by measuring the Euclidean distance between these sets of features, represented as a vector.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ym typeface="Wingdings"/>
              </a:rPr>
              <a:t>Explain nearest neighbors.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 Each image has same # of deep features.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- This creates a space, where each dress is a point.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- More similar images are closer together, distance-wise, in that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EB05A-6B62-3E47-AB92-3F84B15CBA0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5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ym typeface="Wingdings"/>
              </a:rPr>
              <a:t>Distance – distance between the extracted features. Each set</a:t>
            </a:r>
            <a:r>
              <a:rPr lang="en-US" baseline="0" dirty="0" smtClean="0">
                <a:sym typeface="Wingdings"/>
              </a:rPr>
              <a:t> of extracted features for an image forms a vector.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ym typeface="Wingdings"/>
              </a:rPr>
              <a:t>Images whose deep visual features are similar have similar sets of extracted features.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ym typeface="Wingdings"/>
              </a:rPr>
              <a:t>We can measure quantitatively how similar two images are by measuring the Euclidean distance between these sets of features, represented as a vector.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ym typeface="Wingdings"/>
              </a:rPr>
              <a:t>Explain nearest neighbors.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 Each image has same # of deep features.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- This creates a space, where each dress is a point.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- More similar images are closer together, distance-wise, in that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EB05A-6B62-3E47-AB92-3F84B15CBA0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6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7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3.wdp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4.wdp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5.wdp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6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microsoft.com/office/2007/relationships/hdphoto" Target="../media/hdphoto7.wdp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4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5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373403"/>
            <a:ext cx="12188825" cy="2484599"/>
          </a:xfrm>
          <a:prstGeom prst="rect">
            <a:avLst/>
          </a:prstGeom>
          <a:solidFill>
            <a:srgbClr val="2C282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4191478"/>
            <a:ext cx="12188825" cy="181967"/>
            <a:chOff x="628763" y="341908"/>
            <a:chExt cx="7428370" cy="195376"/>
          </a:xfrm>
        </p:grpSpPr>
        <p:sp>
          <p:nvSpPr>
            <p:cNvPr id="24" name="Rectangle 23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962833" y="2322117"/>
            <a:ext cx="10360501" cy="1800811"/>
          </a:xfrm>
        </p:spPr>
        <p:txBody>
          <a:bodyPr anchor="b">
            <a:noAutofit/>
          </a:bodyPr>
          <a:lstStyle>
            <a:lvl1pPr algn="l">
              <a:defRPr sz="8000" b="1" cap="none">
                <a:latin typeface="Museo sans 300"/>
                <a:cs typeface="Museo sans 3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"/>
          </p:nvPr>
        </p:nvSpPr>
        <p:spPr>
          <a:xfrm>
            <a:off x="2284949" y="4278315"/>
            <a:ext cx="9038386" cy="1589735"/>
          </a:xfrm>
        </p:spPr>
        <p:txBody>
          <a:bodyPr anchor="t">
            <a:normAutofit/>
          </a:bodyPr>
          <a:lstStyle>
            <a:lvl1pPr marL="0" indent="0"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 marL="45716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7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2833" y="6356392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>
                <a:latin typeface="Museo sans 300"/>
                <a:cs typeface="Museo sans 30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3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43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03950"/>
            <a:ext cx="12188825" cy="632937"/>
          </a:xfrm>
          <a:prstGeom prst="rect">
            <a:avLst/>
          </a:prstGeom>
          <a:solidFill>
            <a:srgbClr val="FF5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8" name="Picture 17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5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">
    <p:bg>
      <p:bgPr>
        <a:solidFill>
          <a:srgbClr val="5E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43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0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43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03950"/>
            <a:ext cx="12188825" cy="632937"/>
          </a:xfrm>
          <a:prstGeom prst="rect">
            <a:avLst/>
          </a:prstGeom>
          <a:solidFill>
            <a:srgbClr val="5E55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8" name="Picture 17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65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274639"/>
            <a:ext cx="1096994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276" y="1600206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6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92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/>
          </a:p>
        </p:txBody>
      </p: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97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7" y="274639"/>
            <a:ext cx="109699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277" y="1535117"/>
            <a:ext cx="5385514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9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9" indent="0">
              <a:buNone/>
              <a:defRPr sz="1600" b="1"/>
            </a:lvl6pPr>
            <a:lvl7pPr marL="2742971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277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535117"/>
            <a:ext cx="538763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9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9" indent="0">
              <a:buNone/>
              <a:defRPr sz="1600" b="1"/>
            </a:lvl6pPr>
            <a:lvl7pPr marL="2742971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92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/>
          </a:p>
        </p:txBody>
      </p:sp>
      <p:pic>
        <p:nvPicPr>
          <p:cNvPr id="18" name="Picture 17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9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4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274639"/>
            <a:ext cx="1096994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92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43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6" name="Rectangle 5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92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/>
          </a:p>
        </p:txBody>
      </p:sp>
      <p:pic>
        <p:nvPicPr>
          <p:cNvPr id="13" name="Picture 12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42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74" y="273092"/>
            <a:ext cx="4010039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96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74" y="1435104"/>
            <a:ext cx="4010039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1" indent="0">
              <a:buNone/>
              <a:defRPr sz="1200"/>
            </a:lvl2pPr>
            <a:lvl3pPr marL="914323" indent="0">
              <a:buNone/>
              <a:defRPr sz="11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9" indent="0">
              <a:buNone/>
              <a:defRPr sz="900"/>
            </a:lvl6pPr>
            <a:lvl7pPr marL="2742971" indent="0">
              <a:buNone/>
              <a:defRPr sz="900"/>
            </a:lvl7pPr>
            <a:lvl8pPr marL="3200133" indent="0">
              <a:buNone/>
              <a:defRPr sz="900"/>
            </a:lvl8pPr>
            <a:lvl9pPr marL="365729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92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31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41"/>
            <a:ext cx="731329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1" indent="0">
              <a:buNone/>
              <a:defRPr sz="2800"/>
            </a:lvl2pPr>
            <a:lvl3pPr marL="914323" indent="0">
              <a:buNone/>
              <a:defRPr sz="2400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9" indent="0">
              <a:buNone/>
              <a:defRPr sz="2000"/>
            </a:lvl6pPr>
            <a:lvl7pPr marL="2742971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82"/>
            <a:ext cx="7313295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1" indent="0">
              <a:buNone/>
              <a:defRPr sz="1200"/>
            </a:lvl2pPr>
            <a:lvl3pPr marL="914323" indent="0">
              <a:buNone/>
              <a:defRPr sz="11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9" indent="0">
              <a:buNone/>
              <a:defRPr sz="900"/>
            </a:lvl6pPr>
            <a:lvl7pPr marL="2742971" indent="0">
              <a:buNone/>
              <a:defRPr sz="900"/>
            </a:lvl7pPr>
            <a:lvl8pPr marL="3200133" indent="0">
              <a:buNone/>
              <a:defRPr sz="900"/>
            </a:lvl8pPr>
            <a:lvl9pPr marL="365729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92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8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373403"/>
            <a:ext cx="12188825" cy="2484599"/>
          </a:xfrm>
          <a:prstGeom prst="rect">
            <a:avLst/>
          </a:prstGeom>
          <a:solidFill>
            <a:srgbClr val="2C282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4191454"/>
            <a:ext cx="12188825" cy="181967"/>
            <a:chOff x="628763" y="341908"/>
            <a:chExt cx="7428370" cy="195376"/>
          </a:xfrm>
        </p:grpSpPr>
        <p:sp>
          <p:nvSpPr>
            <p:cNvPr id="24" name="Rectangle 23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962833" y="2322117"/>
            <a:ext cx="10360501" cy="1800811"/>
          </a:xfrm>
        </p:spPr>
        <p:txBody>
          <a:bodyPr anchor="b">
            <a:noAutofit/>
          </a:bodyPr>
          <a:lstStyle>
            <a:lvl1pPr algn="l">
              <a:defRPr sz="8000" b="1" cap="none">
                <a:latin typeface="Museo sans 300"/>
                <a:cs typeface="Museo sans 3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"/>
          </p:nvPr>
        </p:nvSpPr>
        <p:spPr>
          <a:xfrm>
            <a:off x="2284949" y="4278291"/>
            <a:ext cx="9038386" cy="1589735"/>
          </a:xfrm>
        </p:spPr>
        <p:txBody>
          <a:bodyPr anchor="t">
            <a:normAutofit/>
          </a:bodyPr>
          <a:lstStyle>
            <a:lvl1pPr marL="0" indent="0"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 marL="45716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7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2833" y="6356368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>
                <a:latin typeface="Museo sans 300"/>
                <a:cs typeface="Museo sans 30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600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274639"/>
            <a:ext cx="1096994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408" y="1600206"/>
            <a:ext cx="10969943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8" name="Rectangle 7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92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/>
          </a:p>
        </p:txBody>
      </p: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7" name="Slide Number Placeholder 9"/>
          <p:cNvSpPr txBox="1">
            <a:spLocks/>
          </p:cNvSpPr>
          <p:nvPr userDrawn="1"/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274639"/>
            <a:ext cx="10969943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408" y="1600206"/>
            <a:ext cx="10969943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8" name="Rectangle 7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68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7" name="Slide Number Placeholder 9"/>
          <p:cNvSpPr txBox="1">
            <a:spLocks/>
          </p:cNvSpPr>
          <p:nvPr userDrawn="1"/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05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Fusia">
    <p:bg>
      <p:bgPr>
        <a:solidFill>
          <a:srgbClr val="B000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" name="Rectangle 23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19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533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ubHeader - Fu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3429019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103926"/>
            <a:ext cx="12188825" cy="632937"/>
          </a:xfrm>
          <a:prstGeom prst="rect">
            <a:avLst/>
          </a:prstGeom>
          <a:solidFill>
            <a:srgbClr val="B0007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  <a:latin typeface="Calibr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885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solidFill>
          <a:srgbClr val="0A8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19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56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19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03926"/>
            <a:ext cx="12188825" cy="632937"/>
          </a:xfrm>
          <a:prstGeom prst="rect">
            <a:avLst/>
          </a:prstGeom>
          <a:solidFill>
            <a:srgbClr val="0A8CC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  <a:latin typeface="Calibr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9" name="Picture 18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3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bg>
      <p:bgPr>
        <a:solidFill>
          <a:srgbClr val="8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19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1875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19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03926"/>
            <a:ext cx="12188825" cy="632937"/>
          </a:xfrm>
          <a:prstGeom prst="rect">
            <a:avLst/>
          </a:prstGeom>
          <a:solidFill>
            <a:srgbClr val="85BD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  <a:latin typeface="Calibr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8" name="Picture 17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134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range">
    <p:bg>
      <p:bgPr>
        <a:solidFill>
          <a:srgbClr val="FF5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19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089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19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03926"/>
            <a:ext cx="12188825" cy="632937"/>
          </a:xfrm>
          <a:prstGeom prst="rect">
            <a:avLst/>
          </a:prstGeom>
          <a:solidFill>
            <a:srgbClr val="FF5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  <a:latin typeface="Calibr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8" name="Picture 17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3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">
    <p:bg>
      <p:bgPr>
        <a:solidFill>
          <a:srgbClr val="5E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19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27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Fusia">
    <p:bg>
      <p:bgPr>
        <a:solidFill>
          <a:srgbClr val="B000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43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55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19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03926"/>
            <a:ext cx="12188825" cy="632937"/>
          </a:xfrm>
          <a:prstGeom prst="rect">
            <a:avLst/>
          </a:prstGeom>
          <a:solidFill>
            <a:srgbClr val="5E55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  <a:latin typeface="Calibr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01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8" name="Picture 17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60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274639"/>
            <a:ext cx="1096994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276" y="1600206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6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68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03078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7" y="274639"/>
            <a:ext cx="109699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277" y="1535117"/>
            <a:ext cx="5385514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9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9" indent="0">
              <a:buNone/>
              <a:defRPr sz="1600" b="1"/>
            </a:lvl6pPr>
            <a:lvl7pPr marL="2742971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277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535117"/>
            <a:ext cx="538763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9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9" indent="0">
              <a:buNone/>
              <a:defRPr sz="1600" b="1"/>
            </a:lvl6pPr>
            <a:lvl7pPr marL="2742971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68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8" name="Picture 17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9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361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274639"/>
            <a:ext cx="1096994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68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47736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6" name="Rectangle 5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68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" name="Picture 12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2955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8" y="273068"/>
            <a:ext cx="4010039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72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8" y="1435104"/>
            <a:ext cx="4010039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1" indent="0">
              <a:buNone/>
              <a:defRPr sz="1200"/>
            </a:lvl2pPr>
            <a:lvl3pPr marL="914323" indent="0">
              <a:buNone/>
              <a:defRPr sz="11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9" indent="0">
              <a:buNone/>
              <a:defRPr sz="900"/>
            </a:lvl6pPr>
            <a:lvl7pPr marL="2742971" indent="0">
              <a:buNone/>
              <a:defRPr sz="900"/>
            </a:lvl7pPr>
            <a:lvl8pPr marL="3200133" indent="0">
              <a:buNone/>
              <a:defRPr sz="900"/>
            </a:lvl8pPr>
            <a:lvl9pPr marL="365729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68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493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17"/>
            <a:ext cx="731329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1" indent="0">
              <a:buNone/>
              <a:defRPr sz="2800"/>
            </a:lvl2pPr>
            <a:lvl3pPr marL="914323" indent="0">
              <a:buNone/>
              <a:defRPr sz="2400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9" indent="0">
              <a:buNone/>
              <a:defRPr sz="2000"/>
            </a:lvl6pPr>
            <a:lvl7pPr marL="2742971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58"/>
            <a:ext cx="7313295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1" indent="0">
              <a:buNone/>
              <a:defRPr sz="1200"/>
            </a:lvl2pPr>
            <a:lvl3pPr marL="914323" indent="0">
              <a:buNone/>
              <a:defRPr sz="11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9" indent="0">
              <a:buNone/>
              <a:defRPr sz="900"/>
            </a:lvl6pPr>
            <a:lvl7pPr marL="2742971" indent="0">
              <a:buNone/>
              <a:defRPr sz="900"/>
            </a:lvl7pPr>
            <a:lvl8pPr marL="3200133" indent="0">
              <a:buNone/>
              <a:defRPr sz="900"/>
            </a:lvl8pPr>
            <a:lvl9pPr marL="365729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68"/>
            <a:ext cx="5484971" cy="365125"/>
          </a:xfrm>
          <a:prstGeom prst="rect">
            <a:avLst/>
          </a:prstGeom>
        </p:spPr>
        <p:txBody>
          <a:bodyPr lIns="91432" tIns="45717" rIns="91432" bIns="45717"/>
          <a:lstStyle>
            <a:lvl1pPr>
              <a:defRPr sz="1100" i="1"/>
            </a:lvl1pPr>
          </a:lstStyle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16" name="Picture 15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8" y="5986320"/>
            <a:ext cx="1154853" cy="754325"/>
          </a:xfrm>
          <a:prstGeom prst="rect">
            <a:avLst/>
          </a:prstGeom>
        </p:spPr>
      </p:pic>
      <p:sp>
        <p:nvSpPr>
          <p:cNvPr id="1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7544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2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3398" y="6057901"/>
            <a:ext cx="1092719" cy="7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06294" y="350565"/>
            <a:ext cx="10969943" cy="8668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rtl="0">
              <a:spcBef>
                <a:spcPts val="0"/>
              </a:spcBef>
              <a:buClr>
                <a:srgbClr val="5E5555"/>
              </a:buClr>
              <a:buSzPct val="100000"/>
              <a:defRPr sz="4300">
                <a:solidFill>
                  <a:srgbClr val="5E555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06295" y="1217200"/>
            <a:ext cx="5438182" cy="472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rtl="0">
              <a:spcBef>
                <a:spcPts val="0"/>
              </a:spcBef>
              <a:buClr>
                <a:srgbClr val="5E5555"/>
              </a:buClr>
              <a:buSzPct val="100000"/>
              <a:buChar char="●"/>
              <a:defRPr sz="2900"/>
            </a:lvl1pPr>
            <a:lvl2pPr rtl="0">
              <a:spcBef>
                <a:spcPts val="0"/>
              </a:spcBef>
              <a:buClr>
                <a:srgbClr val="5E5555"/>
              </a:buClr>
              <a:buSzPct val="100000"/>
              <a:buChar char="○"/>
              <a:defRPr sz="2700"/>
            </a:lvl2pPr>
            <a:lvl3pPr rtl="0">
              <a:spcBef>
                <a:spcPts val="0"/>
              </a:spcBef>
              <a:buClr>
                <a:srgbClr val="5E5555"/>
              </a:buClr>
              <a:buSzPct val="100000"/>
              <a:buChar char="■"/>
              <a:defRPr sz="2400"/>
            </a:lvl3pPr>
            <a:lvl4pPr rtl="0">
              <a:spcBef>
                <a:spcPts val="0"/>
              </a:spcBef>
              <a:buClr>
                <a:srgbClr val="5E5555"/>
              </a:buClr>
              <a:buChar char="○"/>
              <a:defRPr/>
            </a:lvl4pPr>
            <a:lvl5pPr rtl="0">
              <a:spcBef>
                <a:spcPts val="0"/>
              </a:spcBef>
              <a:buClr>
                <a:srgbClr val="5E5555"/>
              </a:buClr>
              <a:buSzPct val="100000"/>
              <a:buChar char="●"/>
              <a:defRPr sz="2100"/>
            </a:lvl5pPr>
            <a:lvl6pPr rtl="0">
              <a:spcBef>
                <a:spcPts val="0"/>
              </a:spcBef>
              <a:buClr>
                <a:srgbClr val="5E5555"/>
              </a:buClr>
              <a:buSzPct val="100000"/>
              <a:buChar char="○"/>
              <a:defRPr sz="2100"/>
            </a:lvl6pPr>
            <a:lvl7pPr rtl="0">
              <a:spcBef>
                <a:spcPts val="0"/>
              </a:spcBef>
              <a:buClr>
                <a:srgbClr val="5E5555"/>
              </a:buClr>
              <a:buSzPct val="100000"/>
              <a:buChar char="●"/>
              <a:defRPr sz="2100"/>
            </a:lvl7pPr>
            <a:lvl8pPr rtl="0">
              <a:spcBef>
                <a:spcPts val="0"/>
              </a:spcBef>
              <a:buClr>
                <a:srgbClr val="5E5555"/>
              </a:buClr>
              <a:buSzPct val="100000"/>
              <a:buChar char="○"/>
              <a:defRPr sz="2100"/>
            </a:lvl8pPr>
            <a:lvl9pPr rtl="0">
              <a:spcBef>
                <a:spcPts val="0"/>
              </a:spcBef>
              <a:buClr>
                <a:srgbClr val="5E5555"/>
              </a:buClr>
              <a:buSzPct val="100000"/>
              <a:buChar char="●"/>
              <a:defRPr sz="2100"/>
            </a:lvl9pPr>
          </a:lstStyle>
          <a:p>
            <a:endParaRPr/>
          </a:p>
        </p:txBody>
      </p:sp>
      <p:sp>
        <p:nvSpPr>
          <p:cNvPr id="26" name="Shape 26"/>
          <p:cNvSpPr txBox="1"/>
          <p:nvPr/>
        </p:nvSpPr>
        <p:spPr>
          <a:xfrm>
            <a:off x="406295" y="6383767"/>
            <a:ext cx="9560708" cy="423599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300" i="1">
                <a:solidFill>
                  <a:srgbClr val="898989"/>
                </a:solidFill>
                <a:latin typeface="Oxygen"/>
                <a:ea typeface="Oxygen"/>
                <a:cs typeface="Oxygen"/>
                <a:sym typeface="Oxygen"/>
              </a:rPr>
              <a:t>Confidential - Dato internal use only.  © 2015 Dato, Inc.</a:t>
            </a:r>
          </a:p>
          <a:p>
            <a:pPr lvl="0" rtl="0">
              <a:spcBef>
                <a:spcPts val="0"/>
              </a:spcBef>
              <a:buNone/>
            </a:pPr>
            <a:endParaRPr sz="1300" i="1">
              <a:solidFill>
                <a:srgbClr val="5E555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6360077" y="1217367"/>
            <a:ext cx="5438182" cy="472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rtl="0">
              <a:spcBef>
                <a:spcPts val="0"/>
              </a:spcBef>
              <a:buClr>
                <a:srgbClr val="5E5555"/>
              </a:buClr>
              <a:buSzPct val="100000"/>
              <a:buChar char="●"/>
              <a:defRPr sz="2900"/>
            </a:lvl1pPr>
            <a:lvl2pPr rtl="0">
              <a:spcBef>
                <a:spcPts val="0"/>
              </a:spcBef>
              <a:buClr>
                <a:srgbClr val="5E5555"/>
              </a:buClr>
              <a:buSzPct val="100000"/>
              <a:buChar char="○"/>
              <a:defRPr sz="2700"/>
            </a:lvl2pPr>
            <a:lvl3pPr rtl="0">
              <a:spcBef>
                <a:spcPts val="0"/>
              </a:spcBef>
              <a:buClr>
                <a:srgbClr val="5E5555"/>
              </a:buClr>
              <a:buSzPct val="100000"/>
              <a:buChar char="■"/>
              <a:defRPr sz="2400"/>
            </a:lvl3pPr>
            <a:lvl4pPr rtl="0">
              <a:spcBef>
                <a:spcPts val="0"/>
              </a:spcBef>
              <a:buClr>
                <a:srgbClr val="5E5555"/>
              </a:buClr>
              <a:buChar char="○"/>
              <a:defRPr/>
            </a:lvl4pPr>
            <a:lvl5pPr rtl="0">
              <a:spcBef>
                <a:spcPts val="0"/>
              </a:spcBef>
              <a:buClr>
                <a:srgbClr val="5E5555"/>
              </a:buClr>
              <a:buSzPct val="100000"/>
              <a:buChar char="●"/>
              <a:defRPr sz="2100"/>
            </a:lvl5pPr>
            <a:lvl6pPr rtl="0">
              <a:spcBef>
                <a:spcPts val="0"/>
              </a:spcBef>
              <a:buClr>
                <a:srgbClr val="5E5555"/>
              </a:buClr>
              <a:buSzPct val="100000"/>
              <a:buChar char="○"/>
              <a:defRPr sz="2100"/>
            </a:lvl6pPr>
            <a:lvl7pPr rtl="0">
              <a:spcBef>
                <a:spcPts val="0"/>
              </a:spcBef>
              <a:buClr>
                <a:srgbClr val="5E5555"/>
              </a:buClr>
              <a:buSzPct val="100000"/>
              <a:buChar char="●"/>
              <a:defRPr sz="2100"/>
            </a:lvl7pPr>
            <a:lvl8pPr rtl="0">
              <a:spcBef>
                <a:spcPts val="0"/>
              </a:spcBef>
              <a:buClr>
                <a:srgbClr val="5E5555"/>
              </a:buClr>
              <a:buSzPct val="100000"/>
              <a:buChar char="○"/>
              <a:defRPr sz="2100"/>
            </a:lvl8pPr>
            <a:lvl9pPr rtl="0">
              <a:spcBef>
                <a:spcPts val="0"/>
              </a:spcBef>
              <a:buClr>
                <a:srgbClr val="5E5555"/>
              </a:buClr>
              <a:buSzPct val="100000"/>
              <a:buChar char="●"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09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ubHeader - Fu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3429043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103950"/>
            <a:ext cx="12188825" cy="632937"/>
          </a:xfrm>
          <a:prstGeom prst="rect">
            <a:avLst/>
          </a:prstGeom>
          <a:solidFill>
            <a:srgbClr val="B0007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solidFill>
          <a:srgbClr val="0A8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43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3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43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03950"/>
            <a:ext cx="12188825" cy="632937"/>
          </a:xfrm>
          <a:prstGeom prst="rect">
            <a:avLst/>
          </a:prstGeom>
          <a:solidFill>
            <a:srgbClr val="0A8CC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9" name="Picture 18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5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bg>
      <p:bgPr>
        <a:solidFill>
          <a:srgbClr val="8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43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6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43"/>
            <a:ext cx="12188825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03950"/>
            <a:ext cx="12188825" cy="632937"/>
          </a:xfrm>
          <a:prstGeom prst="rect">
            <a:avLst/>
          </a:prstGeom>
          <a:solidFill>
            <a:srgbClr val="85BD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B0007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476" y="986675"/>
            <a:ext cx="10969943" cy="25787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8" name="Picture 17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6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range">
    <p:bg>
      <p:bgPr>
        <a:solidFill>
          <a:srgbClr val="FF5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88825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825"/>
            <a:ext cx="12188825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67139" y="1627443"/>
            <a:ext cx="10656196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500"/>
                <a:cs typeface="Museo sans 50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GraphLab_logodog_fusia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814" y="5986344"/>
            <a:ext cx="1154853" cy="754325"/>
          </a:xfrm>
          <a:prstGeom prst="rect">
            <a:avLst/>
          </a:prstGeom>
        </p:spPr>
      </p:pic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7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91432" tIns="45717" rIns="91432" bIns="457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6"/>
            <a:ext cx="10969943" cy="4525963"/>
          </a:xfrm>
          <a:prstGeom prst="rect">
            <a:avLst/>
          </a:prstGeom>
        </p:spPr>
        <p:txBody>
          <a:bodyPr vert="horz" lIns="91432" tIns="45717" rIns="91432" bIns="4571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92"/>
            <a:ext cx="3859795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60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8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8" r:id="rId5"/>
    <p:sldLayoutId id="2147483663" r:id="rId6"/>
    <p:sldLayoutId id="2147483659" r:id="rId7"/>
    <p:sldLayoutId id="2147483664" r:id="rId8"/>
    <p:sldLayoutId id="2147483660" r:id="rId9"/>
    <p:sldLayoutId id="2147483665" r:id="rId10"/>
    <p:sldLayoutId id="2147483661" r:id="rId11"/>
    <p:sldLayoutId id="2147483666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1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useo sans 500"/>
          <a:ea typeface="+mj-ea"/>
          <a:cs typeface="Museo sans 500"/>
        </a:defRPr>
      </a:lvl1pPr>
    </p:titleStyle>
    <p:bodyStyle>
      <a:lvl1pPr marL="342871" indent="-342871" algn="l" defTabSz="457161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3200" kern="1200">
          <a:solidFill>
            <a:schemeClr val="accent6"/>
          </a:solidFill>
          <a:latin typeface="Museo sans 300"/>
          <a:ea typeface="+mn-ea"/>
          <a:cs typeface="Museo sans 300"/>
        </a:defRPr>
      </a:lvl1pPr>
      <a:lvl2pPr marL="742889" indent="-285726" algn="l" defTabSz="457161" rtl="0" eaLnBrk="1" latinLnBrk="0" hangingPunct="1">
        <a:spcBef>
          <a:spcPct val="20000"/>
        </a:spcBef>
        <a:buClr>
          <a:schemeClr val="accent5"/>
        </a:buClr>
        <a:buFont typeface="Lucida Grande"/>
        <a:buChar char="-"/>
        <a:defRPr sz="2800" kern="1200">
          <a:solidFill>
            <a:schemeClr val="accent6"/>
          </a:solidFill>
          <a:latin typeface="Museo sans 300"/>
          <a:ea typeface="+mn-ea"/>
          <a:cs typeface="Museo sans 300"/>
        </a:defRPr>
      </a:lvl2pPr>
      <a:lvl3pPr marL="1142904" indent="-228581" algn="l" defTabSz="457161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2400" kern="1200">
          <a:solidFill>
            <a:schemeClr val="accent6"/>
          </a:solidFill>
          <a:latin typeface="Museo sans 300"/>
          <a:ea typeface="+mn-ea"/>
          <a:cs typeface="Museo sans 300"/>
        </a:defRPr>
      </a:lvl3pPr>
      <a:lvl4pPr marL="1600067" indent="-228581" algn="l" defTabSz="457161" rtl="0" eaLnBrk="1" latinLnBrk="0" hangingPunct="1">
        <a:spcBef>
          <a:spcPct val="20000"/>
        </a:spcBef>
        <a:buClr>
          <a:schemeClr val="accent5"/>
        </a:buClr>
        <a:buSzPct val="60000"/>
        <a:buFont typeface="Lucida Grande"/>
        <a:buChar char="-"/>
        <a:defRPr sz="2000" kern="1200">
          <a:solidFill>
            <a:schemeClr val="accent6"/>
          </a:solidFill>
          <a:latin typeface="Museo sans 300"/>
          <a:ea typeface="+mn-ea"/>
          <a:cs typeface="Museo sans 300"/>
        </a:defRPr>
      </a:lvl4pPr>
      <a:lvl5pPr marL="2057229" indent="-228581" algn="l" defTabSz="457161" rtl="0" eaLnBrk="1" latinLnBrk="0" hangingPunct="1">
        <a:spcBef>
          <a:spcPct val="20000"/>
        </a:spcBef>
        <a:buClr>
          <a:schemeClr val="accent5"/>
        </a:buClr>
        <a:buSzPct val="60000"/>
        <a:buFont typeface="Courier New"/>
        <a:buChar char="o"/>
        <a:defRPr sz="2000" kern="1200">
          <a:solidFill>
            <a:schemeClr val="accent6"/>
          </a:solidFill>
          <a:latin typeface="Museo sans 300"/>
          <a:ea typeface="+mn-ea"/>
          <a:cs typeface="Museo sans 300"/>
        </a:defRPr>
      </a:lvl5pPr>
      <a:lvl6pPr marL="2514391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2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5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9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6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91432" tIns="45717" rIns="91432" bIns="4571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6"/>
            <a:ext cx="10969943" cy="4525963"/>
          </a:xfrm>
          <a:prstGeom prst="rect">
            <a:avLst/>
          </a:prstGeom>
        </p:spPr>
        <p:txBody>
          <a:bodyPr vert="horz" lIns="91432" tIns="45717" rIns="91432" bIns="4571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68"/>
            <a:ext cx="3859795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570" y="6525836"/>
            <a:ext cx="846750" cy="365125"/>
          </a:xfrm>
          <a:prstGeom prst="rect">
            <a:avLst/>
          </a:prstGeom>
        </p:spPr>
        <p:txBody>
          <a:bodyPr vert="horz" lIns="91432" tIns="45717" rIns="91432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226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1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useo sans 500"/>
          <a:ea typeface="+mj-ea"/>
          <a:cs typeface="Museo sans 500"/>
        </a:defRPr>
      </a:lvl1pPr>
    </p:titleStyle>
    <p:bodyStyle>
      <a:lvl1pPr marL="342871" indent="-342871" algn="l" defTabSz="457161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3200" kern="1200">
          <a:solidFill>
            <a:schemeClr val="accent6"/>
          </a:solidFill>
          <a:latin typeface="Museo sans 300"/>
          <a:ea typeface="+mn-ea"/>
          <a:cs typeface="Museo sans 300"/>
        </a:defRPr>
      </a:lvl1pPr>
      <a:lvl2pPr marL="742889" indent="-285726" algn="l" defTabSz="457161" rtl="0" eaLnBrk="1" latinLnBrk="0" hangingPunct="1">
        <a:spcBef>
          <a:spcPct val="20000"/>
        </a:spcBef>
        <a:buClr>
          <a:schemeClr val="accent5"/>
        </a:buClr>
        <a:buFont typeface="Lucida Grande"/>
        <a:buChar char="-"/>
        <a:defRPr sz="2800" kern="1200">
          <a:solidFill>
            <a:schemeClr val="accent6"/>
          </a:solidFill>
          <a:latin typeface="Museo sans 300"/>
          <a:ea typeface="+mn-ea"/>
          <a:cs typeface="Museo sans 300"/>
        </a:defRPr>
      </a:lvl2pPr>
      <a:lvl3pPr marL="1142904" indent="-228581" algn="l" defTabSz="457161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2400" kern="1200">
          <a:solidFill>
            <a:schemeClr val="accent6"/>
          </a:solidFill>
          <a:latin typeface="Museo sans 300"/>
          <a:ea typeface="+mn-ea"/>
          <a:cs typeface="Museo sans 300"/>
        </a:defRPr>
      </a:lvl3pPr>
      <a:lvl4pPr marL="1600067" indent="-228581" algn="l" defTabSz="457161" rtl="0" eaLnBrk="1" latinLnBrk="0" hangingPunct="1">
        <a:spcBef>
          <a:spcPct val="20000"/>
        </a:spcBef>
        <a:buClr>
          <a:schemeClr val="accent5"/>
        </a:buClr>
        <a:buSzPct val="60000"/>
        <a:buFont typeface="Lucida Grande"/>
        <a:buChar char="-"/>
        <a:defRPr sz="2000" kern="1200">
          <a:solidFill>
            <a:schemeClr val="accent6"/>
          </a:solidFill>
          <a:latin typeface="Museo sans 300"/>
          <a:ea typeface="+mn-ea"/>
          <a:cs typeface="Museo sans 300"/>
        </a:defRPr>
      </a:lvl4pPr>
      <a:lvl5pPr marL="2057229" indent="-228581" algn="l" defTabSz="457161" rtl="0" eaLnBrk="1" latinLnBrk="0" hangingPunct="1">
        <a:spcBef>
          <a:spcPct val="20000"/>
        </a:spcBef>
        <a:buClr>
          <a:schemeClr val="accent5"/>
        </a:buClr>
        <a:buSzPct val="60000"/>
        <a:buFont typeface="Courier New"/>
        <a:buChar char="o"/>
        <a:defRPr sz="2000" kern="1200">
          <a:solidFill>
            <a:schemeClr val="accent6"/>
          </a:solidFill>
          <a:latin typeface="Museo sans 300"/>
          <a:ea typeface="+mn-ea"/>
          <a:cs typeface="Museo sans 300"/>
        </a:defRPr>
      </a:lvl5pPr>
      <a:lvl6pPr marL="2514391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2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5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45716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9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6" algn="l" defTabSz="4571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hyperlink" Target="http://www.google.com/imgres?imgurl=http://www.nvidia.com/docs/IO/69826/GeForce_GTX_275_3qtr_large.jpg&amp;imgrefurl=http://www.nvidia.com/object/io_1238654717841.html&amp;h=390&amp;w=500&amp;tbnid=eW_wt3AM200jmM:&amp;zoom=1&amp;docid=_yH5jzjxQF1_AM&amp;ei=0GP-VL7kBYj8oQT33YGwAQ&amp;tbm=isch&amp;ved=0CDgQMygGMAY" TargetMode="Externa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3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image" Target="../media/image15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emf"/><Relationship Id="rId3" Type="http://schemas.openxmlformats.org/officeDocument/2006/relationships/image" Target="../media/image1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emf"/><Relationship Id="rId3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hyperlink" Target="http://books.nips.cc/papers/files/nips25/NIPS2012_0534.pdf" TargetMode="External"/><Relationship Id="rId3" Type="http://schemas.openxmlformats.org/officeDocument/2006/relationships/hyperlink" Target="http://arxiv.org/abs/1310.1531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.xml"/><Relationship Id="rId12" Type="http://schemas.microsoft.com/office/2007/relationships/diagramDrawing" Target="../diagrams/drawing5.xml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diagramData" Target="../diagrams/data5.xml"/><Relationship Id="rId9" Type="http://schemas.openxmlformats.org/officeDocument/2006/relationships/diagramLayout" Target="../diagrams/layout5.xml"/><Relationship Id="rId10" Type="http://schemas.openxmlformats.org/officeDocument/2006/relationships/diagramQuickStyle" Target="../diagrams/quickStyle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hyperlink" Target="https://dato.com/learn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06" y="1804740"/>
            <a:ext cx="11772156" cy="1800811"/>
          </a:xfrm>
        </p:spPr>
        <p:txBody>
          <a:bodyPr/>
          <a:lstStyle/>
          <a:p>
            <a:r>
              <a:rPr lang="en-US" sz="7200" dirty="0" smtClean="0"/>
              <a:t>Introduction to Deep Learning for Image Analysis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949" y="4545707"/>
            <a:ext cx="9038386" cy="1589735"/>
          </a:xfrm>
        </p:spPr>
        <p:txBody>
          <a:bodyPr>
            <a:normAutofit/>
          </a:bodyPr>
          <a:lstStyle/>
          <a:p>
            <a:r>
              <a:rPr lang="en-US" sz="5200" dirty="0" err="1" smtClean="0"/>
              <a:t>Piotr</a:t>
            </a:r>
            <a:r>
              <a:rPr lang="en-US" sz="5200" dirty="0" smtClean="0"/>
              <a:t> </a:t>
            </a:r>
            <a:r>
              <a:rPr lang="en-US" sz="5200" dirty="0" err="1" smtClean="0"/>
              <a:t>Teterwak</a:t>
            </a:r>
            <a:endParaRPr lang="en-US" sz="5200" dirty="0"/>
          </a:p>
          <a:p>
            <a:r>
              <a:rPr lang="en-US" dirty="0" err="1" smtClean="0"/>
              <a:t>Dato</a:t>
            </a:r>
            <a:r>
              <a:rPr lang="en-US" dirty="0" smtClean="0"/>
              <a:t>, Data Scientist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61" y="274639"/>
            <a:ext cx="1156457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can’t a simple linear classifier represent?</a:t>
            </a:r>
            <a:endParaRPr lang="en-US" dirty="0"/>
          </a:p>
        </p:txBody>
      </p:sp>
      <p:sp>
        <p:nvSpPr>
          <p:cNvPr id="41" name="Rectangle 22"/>
          <p:cNvSpPr>
            <a:spLocks noChangeArrowheads="1"/>
          </p:cNvSpPr>
          <p:nvPr/>
        </p:nvSpPr>
        <p:spPr bwMode="auto">
          <a:xfrm>
            <a:off x="1395225" y="4564784"/>
            <a:ext cx="610723" cy="21024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01096" y="2560423"/>
            <a:ext cx="118509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Museo Sans 100"/>
                <a:cs typeface="Museo Sans 100"/>
              </a:rPr>
              <a:t>XOR</a:t>
            </a:r>
            <a:endParaRPr lang="en-US" sz="2400" dirty="0" smtClean="0">
              <a:latin typeface="Museo Sans 100"/>
              <a:cs typeface="Museo Sans 10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62926" y="2569720"/>
            <a:ext cx="0" cy="2518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862926" y="5088004"/>
            <a:ext cx="3484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0961" y="4559777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39646" y="5293876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3726" y="2799523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1</a:t>
            </a:r>
            <a:endParaRPr lang="en-US" dirty="0" smtClean="0">
              <a:latin typeface="Museo Sans 100"/>
              <a:cs typeface="Museo Sans 10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4277" y="5293876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1</a:t>
            </a:r>
            <a:endParaRPr lang="en-US" dirty="0" smtClean="0">
              <a:latin typeface="Museo Sans 100"/>
              <a:cs typeface="Museo Sans 100"/>
            </a:endParaRPr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3547070" y="4137999"/>
            <a:ext cx="611754" cy="637034"/>
          </a:xfrm>
          <a:prstGeom prst="plus">
            <a:avLst>
              <a:gd name="adj" fmla="val 406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1395225" y="2569720"/>
            <a:ext cx="611754" cy="637034"/>
          </a:xfrm>
          <a:prstGeom prst="plus">
            <a:avLst>
              <a:gd name="adj" fmla="val 406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48115" y="4564784"/>
            <a:ext cx="41958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Museo Sans 100"/>
                <a:cs typeface="Museo Sans 100"/>
              </a:rPr>
              <a:t>Need non-linear features</a:t>
            </a: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3534506" y="2799523"/>
            <a:ext cx="610723" cy="21024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009460" y="2119054"/>
            <a:ext cx="3650715" cy="2903421"/>
          </a:xfrm>
          <a:custGeom>
            <a:avLst/>
            <a:gdLst>
              <a:gd name="connsiteX0" fmla="*/ 0 w 3650715"/>
              <a:gd name="connsiteY0" fmla="*/ 762527 h 2903421"/>
              <a:gd name="connsiteX1" fmla="*/ 1497909 w 3650715"/>
              <a:gd name="connsiteY1" fmla="*/ 2325418 h 2903421"/>
              <a:gd name="connsiteX2" fmla="*/ 3467984 w 3650715"/>
              <a:gd name="connsiteY2" fmla="*/ 2895223 h 2903421"/>
              <a:gd name="connsiteX3" fmla="*/ 3354013 w 3650715"/>
              <a:gd name="connsiteY3" fmla="*/ 1967256 h 2903421"/>
              <a:gd name="connsiteX4" fmla="*/ 1611880 w 3650715"/>
              <a:gd name="connsiteY4" fmla="*/ 209003 h 2903421"/>
              <a:gd name="connsiteX5" fmla="*/ 1416501 w 3650715"/>
              <a:gd name="connsiteY5" fmla="*/ 13642 h 290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0715" h="2903421">
                <a:moveTo>
                  <a:pt x="0" y="762527"/>
                </a:moveTo>
                <a:cubicBezTo>
                  <a:pt x="459956" y="1366248"/>
                  <a:pt x="919912" y="1969969"/>
                  <a:pt x="1497909" y="2325418"/>
                </a:cubicBezTo>
                <a:cubicBezTo>
                  <a:pt x="2075906" y="2680867"/>
                  <a:pt x="3158633" y="2954917"/>
                  <a:pt x="3467984" y="2895223"/>
                </a:cubicBezTo>
                <a:cubicBezTo>
                  <a:pt x="3777335" y="2835529"/>
                  <a:pt x="3663364" y="2414959"/>
                  <a:pt x="3354013" y="1967256"/>
                </a:cubicBezTo>
                <a:cubicBezTo>
                  <a:pt x="3044662" y="1519553"/>
                  <a:pt x="1611880" y="209003"/>
                  <a:pt x="1611880" y="209003"/>
                </a:cubicBezTo>
                <a:cubicBezTo>
                  <a:pt x="1288961" y="-116599"/>
                  <a:pt x="1440923" y="43489"/>
                  <a:pt x="1416501" y="1364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0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61" y="274639"/>
            <a:ext cx="11564574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Non-linear feature embedding</a:t>
            </a:r>
            <a:endParaRPr lang="en-US" dirty="0"/>
          </a:p>
        </p:txBody>
      </p:sp>
      <p:sp>
        <p:nvSpPr>
          <p:cNvPr id="41" name="Rectangle 22"/>
          <p:cNvSpPr>
            <a:spLocks noChangeArrowheads="1"/>
          </p:cNvSpPr>
          <p:nvPr/>
        </p:nvSpPr>
        <p:spPr bwMode="auto">
          <a:xfrm>
            <a:off x="1395225" y="4564784"/>
            <a:ext cx="610723" cy="21024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62926" y="2569720"/>
            <a:ext cx="0" cy="2518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862926" y="5088004"/>
            <a:ext cx="3484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0961" y="4559777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39646" y="5293876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3726" y="2799523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1</a:t>
            </a:r>
            <a:endParaRPr lang="en-US" dirty="0" smtClean="0">
              <a:latin typeface="Museo Sans 100"/>
              <a:cs typeface="Museo Sans 10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4277" y="5293876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1</a:t>
            </a:r>
            <a:endParaRPr lang="en-US" dirty="0" smtClean="0">
              <a:latin typeface="Museo Sans 100"/>
              <a:cs typeface="Museo Sans 100"/>
            </a:endParaRPr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3547070" y="4137999"/>
            <a:ext cx="611754" cy="637034"/>
          </a:xfrm>
          <a:prstGeom prst="plus">
            <a:avLst>
              <a:gd name="adj" fmla="val 406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1395225" y="2569720"/>
            <a:ext cx="611754" cy="637034"/>
          </a:xfrm>
          <a:prstGeom prst="plus">
            <a:avLst>
              <a:gd name="adj" fmla="val 406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3534506" y="2799523"/>
            <a:ext cx="610723" cy="21024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009460" y="2119054"/>
            <a:ext cx="3650715" cy="2903421"/>
          </a:xfrm>
          <a:custGeom>
            <a:avLst/>
            <a:gdLst>
              <a:gd name="connsiteX0" fmla="*/ 0 w 3650715"/>
              <a:gd name="connsiteY0" fmla="*/ 762527 h 2903421"/>
              <a:gd name="connsiteX1" fmla="*/ 1497909 w 3650715"/>
              <a:gd name="connsiteY1" fmla="*/ 2325418 h 2903421"/>
              <a:gd name="connsiteX2" fmla="*/ 3467984 w 3650715"/>
              <a:gd name="connsiteY2" fmla="*/ 2895223 h 2903421"/>
              <a:gd name="connsiteX3" fmla="*/ 3354013 w 3650715"/>
              <a:gd name="connsiteY3" fmla="*/ 1967256 h 2903421"/>
              <a:gd name="connsiteX4" fmla="*/ 1611880 w 3650715"/>
              <a:gd name="connsiteY4" fmla="*/ 209003 h 2903421"/>
              <a:gd name="connsiteX5" fmla="*/ 1416501 w 3650715"/>
              <a:gd name="connsiteY5" fmla="*/ 13642 h 290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0715" h="2903421">
                <a:moveTo>
                  <a:pt x="0" y="762527"/>
                </a:moveTo>
                <a:cubicBezTo>
                  <a:pt x="459956" y="1366248"/>
                  <a:pt x="919912" y="1969969"/>
                  <a:pt x="1497909" y="2325418"/>
                </a:cubicBezTo>
                <a:cubicBezTo>
                  <a:pt x="2075906" y="2680867"/>
                  <a:pt x="3158633" y="2954917"/>
                  <a:pt x="3467984" y="2895223"/>
                </a:cubicBezTo>
                <a:cubicBezTo>
                  <a:pt x="3777335" y="2835529"/>
                  <a:pt x="3663364" y="2414959"/>
                  <a:pt x="3354013" y="1967256"/>
                </a:cubicBezTo>
                <a:cubicBezTo>
                  <a:pt x="3044662" y="1519553"/>
                  <a:pt x="1611880" y="209003"/>
                  <a:pt x="1611880" y="209003"/>
                </a:cubicBezTo>
                <a:cubicBezTo>
                  <a:pt x="1288961" y="-116599"/>
                  <a:pt x="1440923" y="43489"/>
                  <a:pt x="1416501" y="1364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5014722" y="3467667"/>
            <a:ext cx="1546754" cy="3935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7842897" y="4564784"/>
            <a:ext cx="610723" cy="21024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 dirty="0">
              <a:latin typeface="Museo Sans 100"/>
              <a:cs typeface="Museo Sans 10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310598" y="2569720"/>
            <a:ext cx="0" cy="2518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0598" y="5088004"/>
            <a:ext cx="3484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utoShape 12"/>
          <p:cNvSpPr>
            <a:spLocks noChangeArrowheads="1"/>
          </p:cNvSpPr>
          <p:nvPr/>
        </p:nvSpPr>
        <p:spPr bwMode="auto">
          <a:xfrm>
            <a:off x="9994742" y="4137999"/>
            <a:ext cx="611754" cy="637034"/>
          </a:xfrm>
          <a:prstGeom prst="plus">
            <a:avLst>
              <a:gd name="adj" fmla="val 406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sp>
        <p:nvSpPr>
          <p:cNvPr id="32" name="AutoShape 12"/>
          <p:cNvSpPr>
            <a:spLocks noChangeArrowheads="1"/>
          </p:cNvSpPr>
          <p:nvPr/>
        </p:nvSpPr>
        <p:spPr bwMode="auto">
          <a:xfrm>
            <a:off x="7842897" y="2569720"/>
            <a:ext cx="611754" cy="637034"/>
          </a:xfrm>
          <a:prstGeom prst="plus">
            <a:avLst>
              <a:gd name="adj" fmla="val 406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131574" y="2991884"/>
            <a:ext cx="2863168" cy="24456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7537535" y="4137999"/>
            <a:ext cx="610723" cy="21024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85310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79564"/>
            <a:ext cx="1096994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 representation of classifier:</a:t>
            </a:r>
            <a:br>
              <a:rPr lang="en-US" dirty="0" smtClean="0"/>
            </a:br>
            <a:r>
              <a:rPr lang="en-US" dirty="0" smtClean="0"/>
              <a:t>Useful for defining neural networks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73045" y="3075935"/>
            <a:ext cx="758988" cy="758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Museo Sans 100"/>
                <a:cs typeface="Museo Sans 100"/>
              </a:rPr>
              <a:t>x</a:t>
            </a:r>
            <a:r>
              <a:rPr lang="en-US" sz="3200" baseline="-25000" dirty="0" smtClean="0">
                <a:latin typeface="Museo Sans 100"/>
                <a:cs typeface="Museo Sans 100"/>
              </a:rPr>
              <a:t>1</a:t>
            </a:r>
            <a:endParaRPr lang="en-US" sz="3200" baseline="-25000" dirty="0">
              <a:latin typeface="Museo Sans 100"/>
              <a:cs typeface="Museo Sans 10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73045" y="4033792"/>
            <a:ext cx="758988" cy="758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Museo Sans 100"/>
                <a:cs typeface="Museo Sans 100"/>
              </a:rPr>
              <a:t>x</a:t>
            </a:r>
            <a:r>
              <a:rPr lang="en-US" sz="3200" baseline="-25000" dirty="0" smtClean="0">
                <a:latin typeface="Museo Sans 100"/>
                <a:cs typeface="Museo Sans 100"/>
              </a:rPr>
              <a:t>2</a:t>
            </a:r>
            <a:endParaRPr lang="en-US" sz="3200" baseline="-25000" dirty="0">
              <a:latin typeface="Museo Sans 100"/>
              <a:cs typeface="Museo Sans 10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73045" y="5657699"/>
            <a:ext cx="758988" cy="758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Museo Sans 100"/>
                <a:cs typeface="Museo Sans 100"/>
              </a:rPr>
              <a:t>x</a:t>
            </a:r>
            <a:r>
              <a:rPr lang="en-US" sz="3200" baseline="-25000" dirty="0" err="1" smtClean="0">
                <a:latin typeface="Museo Sans 100"/>
                <a:cs typeface="Museo Sans 100"/>
              </a:rPr>
              <a:t>d</a:t>
            </a:r>
            <a:endParaRPr lang="en-US" sz="3200" baseline="-25000" dirty="0">
              <a:latin typeface="Museo Sans 100"/>
              <a:cs typeface="Museo Sans 10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49568" y="4033792"/>
            <a:ext cx="758988" cy="7589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Museo Sans 100"/>
                <a:cs typeface="Museo Sans 100"/>
              </a:rPr>
              <a:t>y</a:t>
            </a:r>
            <a:endParaRPr lang="en-US" sz="3200" baseline="-25000" dirty="0">
              <a:latin typeface="Museo Sans 100"/>
              <a:cs typeface="Museo Sans 100"/>
            </a:endParaRPr>
          </a:p>
        </p:txBody>
      </p:sp>
      <p:sp>
        <p:nvSpPr>
          <p:cNvPr id="20" name="TextBox 19"/>
          <p:cNvSpPr txBox="1"/>
          <p:nvPr/>
        </p:nvSpPr>
        <p:spPr>
          <a:xfrm rot="5400000">
            <a:off x="886661" y="4780291"/>
            <a:ext cx="643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Museo Sans 100"/>
                <a:cs typeface="Museo Sans 100"/>
              </a:rPr>
              <a:t>…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73045" y="2082108"/>
            <a:ext cx="3776523" cy="2331178"/>
            <a:chOff x="573045" y="2082108"/>
            <a:chExt cx="3776523" cy="2331178"/>
          </a:xfrm>
        </p:grpSpPr>
        <p:sp>
          <p:nvSpPr>
            <p:cNvPr id="7" name="Oval 6"/>
            <p:cNvSpPr/>
            <p:nvPr/>
          </p:nvSpPr>
          <p:spPr>
            <a:xfrm>
              <a:off x="573045" y="2082108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1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cxnSp>
          <p:nvCxnSpPr>
            <p:cNvPr id="10" name="Straight Arrow Connector 9"/>
            <p:cNvCxnSpPr>
              <a:stCxn id="7" idx="6"/>
              <a:endCxn id="8" idx="2"/>
            </p:cNvCxnSpPr>
            <p:nvPr/>
          </p:nvCxnSpPr>
          <p:spPr>
            <a:xfrm>
              <a:off x="1332033" y="2461602"/>
              <a:ext cx="3017535" cy="1951684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800000">
              <a:off x="1930423" y="2286888"/>
              <a:ext cx="744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Museo Sans 100"/>
                  <a:cs typeface="Museo Sans 100"/>
                </a:rPr>
                <a:t>w</a:t>
              </a:r>
              <a:r>
                <a:rPr lang="en-US" sz="3600" baseline="-25000" dirty="0" smtClean="0">
                  <a:latin typeface="Museo Sans 100"/>
                  <a:cs typeface="Museo Sans 100"/>
                </a:rPr>
                <a:t>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332033" y="3064017"/>
            <a:ext cx="3017535" cy="1349269"/>
            <a:chOff x="1332033" y="3064017"/>
            <a:chExt cx="3017535" cy="1349269"/>
          </a:xfrm>
        </p:grpSpPr>
        <p:cxnSp>
          <p:nvCxnSpPr>
            <p:cNvPr id="11" name="Straight Arrow Connector 10"/>
            <p:cNvCxnSpPr>
              <a:stCxn id="4" idx="6"/>
              <a:endCxn id="8" idx="2"/>
            </p:cNvCxnSpPr>
            <p:nvPr/>
          </p:nvCxnSpPr>
          <p:spPr>
            <a:xfrm>
              <a:off x="1332033" y="3455429"/>
              <a:ext cx="3017535" cy="95785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900000">
              <a:off x="1834170" y="3064017"/>
              <a:ext cx="688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Museo Sans 100"/>
                  <a:cs typeface="Museo Sans 100"/>
                </a:rPr>
                <a:t>w</a:t>
              </a:r>
              <a:r>
                <a:rPr lang="en-US" sz="3600" baseline="-25000" dirty="0" smtClean="0">
                  <a:latin typeface="Museo Sans 100"/>
                  <a:cs typeface="Museo Sans 100"/>
                </a:rPr>
                <a:t>1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32033" y="3759210"/>
            <a:ext cx="3017535" cy="654076"/>
            <a:chOff x="1332033" y="3759210"/>
            <a:chExt cx="3017535" cy="654076"/>
          </a:xfrm>
        </p:grpSpPr>
        <p:cxnSp>
          <p:nvCxnSpPr>
            <p:cNvPr id="14" name="Straight Arrow Connector 13"/>
            <p:cNvCxnSpPr>
              <a:stCxn id="5" idx="6"/>
              <a:endCxn id="8" idx="2"/>
            </p:cNvCxnSpPr>
            <p:nvPr/>
          </p:nvCxnSpPr>
          <p:spPr>
            <a:xfrm>
              <a:off x="1332033" y="4413286"/>
              <a:ext cx="3017535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821914" y="3759210"/>
              <a:ext cx="7240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Museo Sans 100"/>
                  <a:cs typeface="Museo Sans 100"/>
                </a:rPr>
                <a:t>w</a:t>
              </a:r>
              <a:r>
                <a:rPr lang="en-US" sz="3600" baseline="-25000" dirty="0" smtClean="0">
                  <a:latin typeface="Museo Sans 100"/>
                  <a:cs typeface="Museo Sans 100"/>
                </a:rPr>
                <a:t>2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332033" y="4413286"/>
            <a:ext cx="3017535" cy="1623907"/>
            <a:chOff x="1332033" y="4413286"/>
            <a:chExt cx="3017535" cy="1623907"/>
          </a:xfrm>
        </p:grpSpPr>
        <p:cxnSp>
          <p:nvCxnSpPr>
            <p:cNvPr id="17" name="Straight Arrow Connector 16"/>
            <p:cNvCxnSpPr>
              <a:stCxn id="6" idx="6"/>
              <a:endCxn id="8" idx="2"/>
            </p:cNvCxnSpPr>
            <p:nvPr/>
          </p:nvCxnSpPr>
          <p:spPr>
            <a:xfrm flipV="1">
              <a:off x="1332033" y="4413286"/>
              <a:ext cx="3017535" cy="162390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19654253">
              <a:off x="1808725" y="4893070"/>
              <a:ext cx="7311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>
                  <a:latin typeface="Museo Sans 100"/>
                  <a:cs typeface="Museo Sans 100"/>
                </a:rPr>
                <a:t>w</a:t>
              </a:r>
              <a:r>
                <a:rPr lang="en-US" sz="3600" baseline="-25000" dirty="0" err="1" smtClean="0">
                  <a:latin typeface="Museo Sans 100"/>
                  <a:cs typeface="Museo Sans 100"/>
                </a:rPr>
                <a:t>d</a:t>
              </a:r>
              <a:endParaRPr lang="en-US" sz="3600" baseline="-25000" dirty="0" smtClean="0">
                <a:latin typeface="Museo Sans 100"/>
                <a:cs typeface="Museo Sans 10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242631" y="2885559"/>
            <a:ext cx="6611726" cy="3055454"/>
            <a:chOff x="5242631" y="2885559"/>
            <a:chExt cx="6611726" cy="3055454"/>
          </a:xfrm>
        </p:grpSpPr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5242631" y="4189945"/>
              <a:ext cx="3467616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Museo Sans 100"/>
                  <a:cs typeface="Museo Sans 100"/>
                </a:rPr>
                <a:t>w</a:t>
              </a:r>
              <a:r>
                <a:rPr lang="en-US" baseline="-25000" dirty="0">
                  <a:latin typeface="Museo Sans 100"/>
                  <a:cs typeface="Museo Sans 100"/>
                </a:rPr>
                <a:t>0 </a:t>
              </a:r>
              <a:r>
                <a:rPr lang="en-US" b="1" dirty="0">
                  <a:latin typeface="Museo Sans 100"/>
                  <a:cs typeface="Museo Sans 100"/>
                </a:rPr>
                <a:t>+ </a:t>
              </a:r>
              <a:r>
                <a:rPr lang="en-US" b="1" dirty="0" smtClean="0">
                  <a:latin typeface="Museo Sans 100"/>
                  <a:cs typeface="Museo Sans 100"/>
                </a:rPr>
                <a:t>w</a:t>
              </a:r>
              <a:r>
                <a:rPr lang="en-US" baseline="-25000" dirty="0" smtClean="0">
                  <a:latin typeface="Museo Sans 100"/>
                  <a:cs typeface="Museo Sans 100"/>
                </a:rPr>
                <a:t>1</a:t>
              </a:r>
              <a:r>
                <a:rPr lang="en-US" dirty="0" smtClean="0">
                  <a:latin typeface="Museo Sans 100"/>
                  <a:cs typeface="Museo Sans 100"/>
                </a:rPr>
                <a:t> </a:t>
              </a:r>
              <a:r>
                <a:rPr lang="en-US" b="1" dirty="0" smtClean="0">
                  <a:latin typeface="Museo Sans 100"/>
                  <a:cs typeface="Museo Sans 100"/>
                </a:rPr>
                <a:t>x</a:t>
              </a:r>
              <a:r>
                <a:rPr lang="en-US" b="1" baseline="-25000" dirty="0" smtClean="0">
                  <a:latin typeface="Museo Sans 100"/>
                  <a:cs typeface="Museo Sans 100"/>
                </a:rPr>
                <a:t>1</a:t>
              </a:r>
              <a:r>
                <a:rPr lang="en-US" dirty="0">
                  <a:latin typeface="Museo Sans 100"/>
                  <a:cs typeface="Museo Sans 100"/>
                </a:rPr>
                <a:t> + </a:t>
              </a:r>
              <a:r>
                <a:rPr lang="en-US" b="1" dirty="0">
                  <a:latin typeface="Museo Sans 100"/>
                  <a:cs typeface="Museo Sans 100"/>
                </a:rPr>
                <a:t>w</a:t>
              </a:r>
              <a:r>
                <a:rPr lang="en-US" baseline="-25000" dirty="0">
                  <a:latin typeface="Museo Sans 100"/>
                  <a:cs typeface="Museo Sans 100"/>
                </a:rPr>
                <a:t>2</a:t>
              </a:r>
              <a:r>
                <a:rPr lang="en-US" dirty="0">
                  <a:latin typeface="Museo Sans 100"/>
                  <a:cs typeface="Museo Sans 100"/>
                </a:rPr>
                <a:t> </a:t>
              </a:r>
              <a:r>
                <a:rPr lang="en-US" b="1" dirty="0" smtClean="0">
                  <a:latin typeface="Museo Sans 100"/>
                  <a:cs typeface="Museo Sans 100"/>
                </a:rPr>
                <a:t>x</a:t>
              </a:r>
              <a:r>
                <a:rPr lang="en-US" b="1" baseline="-25000" dirty="0" smtClean="0">
                  <a:latin typeface="Museo Sans 100"/>
                  <a:cs typeface="Museo Sans 100"/>
                </a:rPr>
                <a:t>2</a:t>
              </a:r>
              <a:r>
                <a:rPr lang="en-US" dirty="0">
                  <a:latin typeface="Museo Sans 100"/>
                  <a:cs typeface="Museo Sans 100"/>
                </a:rPr>
                <a:t> </a:t>
              </a:r>
              <a:r>
                <a:rPr lang="en-US" dirty="0" smtClean="0">
                  <a:latin typeface="Museo Sans 100"/>
                  <a:cs typeface="Museo Sans 100"/>
                </a:rPr>
                <a:t>+ … + </a:t>
              </a:r>
              <a:r>
                <a:rPr lang="en-US" b="1" dirty="0" err="1" smtClean="0">
                  <a:latin typeface="Museo Sans 100"/>
                  <a:cs typeface="Museo Sans 100"/>
                </a:rPr>
                <a:t>w</a:t>
              </a:r>
              <a:r>
                <a:rPr lang="en-US" baseline="-25000" dirty="0" err="1" smtClean="0">
                  <a:latin typeface="Museo Sans 100"/>
                  <a:cs typeface="Museo Sans 100"/>
                </a:rPr>
                <a:t>d</a:t>
              </a:r>
              <a:r>
                <a:rPr lang="en-US" dirty="0" smtClean="0">
                  <a:latin typeface="Museo Sans 100"/>
                  <a:cs typeface="Museo Sans 100"/>
                </a:rPr>
                <a:t> </a:t>
              </a:r>
              <a:r>
                <a:rPr lang="en-US" b="1" dirty="0" err="1" smtClean="0">
                  <a:latin typeface="Museo Sans 100"/>
                  <a:cs typeface="Museo Sans 100"/>
                </a:rPr>
                <a:t>x</a:t>
              </a:r>
              <a:r>
                <a:rPr lang="en-US" b="1" baseline="-25000" dirty="0" err="1" smtClean="0">
                  <a:latin typeface="Museo Sans 100"/>
                  <a:cs typeface="Museo Sans 100"/>
                </a:rPr>
                <a:t>d</a:t>
              </a:r>
              <a:endParaRPr lang="en-US" b="1" dirty="0">
                <a:latin typeface="Museo Sans 100"/>
                <a:cs typeface="Museo Sans 10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797017" y="2885559"/>
              <a:ext cx="3057340" cy="3055454"/>
              <a:chOff x="8797017" y="2885559"/>
              <a:chExt cx="3057340" cy="3055454"/>
            </a:xfrm>
          </p:grpSpPr>
          <p:sp>
            <p:nvSpPr>
              <p:cNvPr id="28" name="Left Brace 27"/>
              <p:cNvSpPr/>
              <p:nvPr/>
            </p:nvSpPr>
            <p:spPr>
              <a:xfrm>
                <a:off x="8797017" y="2885559"/>
                <a:ext cx="464631" cy="305545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9261648" y="3345662"/>
                <a:ext cx="2592709" cy="2135248"/>
                <a:chOff x="9261648" y="3466822"/>
                <a:chExt cx="2592709" cy="2135248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261648" y="3466822"/>
                  <a:ext cx="2531462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>
                      <a:latin typeface="Museo Sans 100"/>
                      <a:cs typeface="Museo Sans 100"/>
                    </a:rPr>
                    <a:t>&gt; </a:t>
                  </a:r>
                  <a:r>
                    <a:rPr lang="en-US" sz="3200" b="1" dirty="0" smtClean="0">
                      <a:latin typeface="Museo Sans 100"/>
                      <a:cs typeface="Museo Sans 100"/>
                    </a:rPr>
                    <a:t>0, output 1</a:t>
                  </a:r>
                  <a:endParaRPr lang="en-US" sz="2800" dirty="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9261648" y="5017294"/>
                  <a:ext cx="2592709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 smtClean="0">
                      <a:latin typeface="Museo Sans 100"/>
                      <a:cs typeface="Museo Sans 100"/>
                    </a:rPr>
                    <a:t>&lt; 0, output 0</a:t>
                  </a:r>
                  <a:endParaRPr lang="en-US" sz="2800" dirty="0"/>
                </a:p>
              </p:txBody>
            </p:sp>
          </p:grpSp>
        </p:grpSp>
      </p:grpSp>
      <p:sp>
        <p:nvSpPr>
          <p:cNvPr id="32" name="TextBox 31"/>
          <p:cNvSpPr txBox="1"/>
          <p:nvPr/>
        </p:nvSpPr>
        <p:spPr>
          <a:xfrm>
            <a:off x="322123" y="1396174"/>
            <a:ext cx="1255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Museo Sans 100"/>
                <a:cs typeface="Museo Sans 100"/>
              </a:rPr>
              <a:t>Input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97307" y="1396174"/>
            <a:ext cx="165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Museo Sans 100"/>
                <a:cs typeface="Museo Sans 10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728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127831"/>
            <a:ext cx="10969943" cy="1143000"/>
          </a:xfrm>
        </p:spPr>
        <p:txBody>
          <a:bodyPr/>
          <a:lstStyle/>
          <a:p>
            <a:r>
              <a:rPr lang="en-US" dirty="0" smtClean="0"/>
              <a:t>What can a linear classifier represent?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431893"/>
              </p:ext>
            </p:extLst>
          </p:nvPr>
        </p:nvGraphicFramePr>
        <p:xfrm>
          <a:off x="658593" y="1348281"/>
          <a:ext cx="10969626" cy="463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4813"/>
                <a:gridCol w="5484813"/>
              </a:tblGrid>
              <a:tr h="7057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Museo Sans 100"/>
                          <a:cs typeface="Museo Sans 100"/>
                        </a:rPr>
                        <a:t>x</a:t>
                      </a:r>
                      <a:r>
                        <a:rPr lang="en-US" sz="3600" baseline="-25000" dirty="0" smtClean="0">
                          <a:latin typeface="Museo Sans 100"/>
                          <a:cs typeface="Museo Sans 100"/>
                        </a:rPr>
                        <a:t>1</a:t>
                      </a:r>
                      <a:r>
                        <a:rPr lang="en-US" sz="3600" baseline="0" dirty="0" smtClean="0">
                          <a:latin typeface="Museo Sans 100"/>
                          <a:cs typeface="Museo Sans 100"/>
                        </a:rPr>
                        <a:t> OR x</a:t>
                      </a:r>
                      <a:r>
                        <a:rPr lang="en-US" sz="3600" baseline="-25000" dirty="0" smtClean="0">
                          <a:latin typeface="Museo Sans 100"/>
                          <a:cs typeface="Museo Sans 100"/>
                        </a:rPr>
                        <a:t>2</a:t>
                      </a:r>
                      <a:endParaRPr lang="en-US" sz="3600" baseline="-25000" dirty="0">
                        <a:latin typeface="Museo Sans 100"/>
                        <a:cs typeface="Museo Sans 1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1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Museo Sans 100"/>
                          <a:cs typeface="Museo Sans 100"/>
                        </a:rPr>
                        <a:t>x</a:t>
                      </a:r>
                      <a:r>
                        <a:rPr lang="en-US" sz="3600" baseline="-25000" dirty="0" smtClean="0">
                          <a:latin typeface="Museo Sans 100"/>
                          <a:cs typeface="Museo Sans 100"/>
                        </a:rPr>
                        <a:t>1</a:t>
                      </a:r>
                      <a:r>
                        <a:rPr lang="en-US" sz="3600" baseline="0" dirty="0" smtClean="0">
                          <a:latin typeface="Museo Sans 100"/>
                          <a:cs typeface="Museo Sans 100"/>
                        </a:rPr>
                        <a:t> AND x</a:t>
                      </a:r>
                      <a:r>
                        <a:rPr lang="en-US" sz="3600" baseline="-25000" dirty="0" smtClean="0">
                          <a:latin typeface="Museo Sans 100"/>
                          <a:cs typeface="Museo Sans 100"/>
                        </a:rPr>
                        <a:t>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dirty="0" smtClean="0">
                        <a:latin typeface="Museo Sans 100"/>
                        <a:cs typeface="Museo Sans 100"/>
                      </a:endParaRPr>
                    </a:p>
                    <a:p>
                      <a:pPr algn="ctr"/>
                      <a:endParaRPr lang="en-US" sz="3600" dirty="0" smtClean="0">
                        <a:latin typeface="Museo Sans 100"/>
                        <a:cs typeface="Museo Sans 100"/>
                      </a:endParaRPr>
                    </a:p>
                    <a:p>
                      <a:pPr algn="ctr"/>
                      <a:endParaRPr lang="en-US" sz="3600" dirty="0" smtClean="0">
                        <a:latin typeface="Museo Sans 100"/>
                        <a:cs typeface="Museo Sans 100"/>
                      </a:endParaRPr>
                    </a:p>
                    <a:p>
                      <a:pPr algn="ctr"/>
                      <a:endParaRPr lang="en-US" sz="3600" dirty="0" smtClean="0">
                        <a:latin typeface="Museo Sans 100"/>
                        <a:cs typeface="Museo Sans 100"/>
                      </a:endParaRPr>
                    </a:p>
                    <a:p>
                      <a:pPr algn="ctr"/>
                      <a:endParaRPr lang="en-US" sz="3600" dirty="0" smtClean="0">
                        <a:latin typeface="Museo Sans 100"/>
                        <a:cs typeface="Museo Sans 100"/>
                      </a:endParaRPr>
                    </a:p>
                    <a:p>
                      <a:pPr algn="ctr"/>
                      <a:endParaRPr lang="en-US" sz="3600" dirty="0" smtClean="0">
                        <a:latin typeface="Museo Sans 100"/>
                        <a:cs typeface="Museo Sans 100"/>
                      </a:endParaRPr>
                    </a:p>
                    <a:p>
                      <a:pPr algn="ctr"/>
                      <a:endParaRPr lang="en-US" sz="3600" dirty="0" smtClean="0">
                        <a:latin typeface="Museo Sans 100"/>
                        <a:cs typeface="Museo Sans 1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latin typeface="Museo Sans 100"/>
                        <a:cs typeface="Museo Sans 10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588253" y="2698267"/>
            <a:ext cx="3668107" cy="2710672"/>
            <a:chOff x="1588253" y="2698267"/>
            <a:chExt cx="3668107" cy="2710672"/>
          </a:xfrm>
        </p:grpSpPr>
        <p:sp>
          <p:nvSpPr>
            <p:cNvPr id="5" name="Oval 4"/>
            <p:cNvSpPr/>
            <p:nvPr/>
          </p:nvSpPr>
          <p:spPr>
            <a:xfrm>
              <a:off x="1588253" y="3695348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x</a:t>
              </a:r>
              <a:r>
                <a:rPr lang="en-US" sz="3200" baseline="-25000" dirty="0" smtClean="0">
                  <a:latin typeface="Museo Sans 100"/>
                  <a:cs typeface="Museo Sans 100"/>
                </a:rPr>
                <a:t>1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588253" y="4649951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x</a:t>
              </a:r>
              <a:r>
                <a:rPr lang="en-US" sz="3200" baseline="-25000" dirty="0" smtClean="0">
                  <a:latin typeface="Museo Sans 100"/>
                  <a:cs typeface="Museo Sans 100"/>
                </a:rPr>
                <a:t>2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88253" y="2698267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1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497372" y="3695348"/>
              <a:ext cx="758988" cy="75898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y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2347241" y="3077761"/>
              <a:ext cx="2150131" cy="997081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6"/>
              <a:endCxn id="8" idx="2"/>
            </p:cNvCxnSpPr>
            <p:nvPr/>
          </p:nvCxnSpPr>
          <p:spPr>
            <a:xfrm>
              <a:off x="2347241" y="4074842"/>
              <a:ext cx="2150131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6"/>
              <a:endCxn id="8" idx="2"/>
            </p:cNvCxnSpPr>
            <p:nvPr/>
          </p:nvCxnSpPr>
          <p:spPr>
            <a:xfrm flipV="1">
              <a:off x="2347241" y="4074842"/>
              <a:ext cx="2150131" cy="95460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603461" y="2774599"/>
            <a:ext cx="819865" cy="1916403"/>
            <a:chOff x="2603461" y="2774599"/>
            <a:chExt cx="819865" cy="1916403"/>
          </a:xfrm>
        </p:grpSpPr>
        <p:sp>
          <p:nvSpPr>
            <p:cNvPr id="12" name="TextBox 11"/>
            <p:cNvSpPr txBox="1"/>
            <p:nvPr/>
          </p:nvSpPr>
          <p:spPr>
            <a:xfrm>
              <a:off x="2603461" y="2774599"/>
              <a:ext cx="819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-0.5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09211" y="3465122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1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9211" y="4167782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1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17567" y="2698267"/>
            <a:ext cx="3668107" cy="2710672"/>
            <a:chOff x="7517567" y="2698267"/>
            <a:chExt cx="3668107" cy="2710672"/>
          </a:xfrm>
        </p:grpSpPr>
        <p:sp>
          <p:nvSpPr>
            <p:cNvPr id="15" name="Oval 14"/>
            <p:cNvSpPr/>
            <p:nvPr/>
          </p:nvSpPr>
          <p:spPr>
            <a:xfrm>
              <a:off x="7517567" y="3695348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x</a:t>
              </a:r>
              <a:r>
                <a:rPr lang="en-US" sz="3200" baseline="-25000" dirty="0" smtClean="0">
                  <a:latin typeface="Museo Sans 100"/>
                  <a:cs typeface="Museo Sans 100"/>
                </a:rPr>
                <a:t>1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17567" y="4649951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x</a:t>
              </a:r>
              <a:r>
                <a:rPr lang="en-US" sz="3200" baseline="-25000" dirty="0" smtClean="0">
                  <a:latin typeface="Museo Sans 100"/>
                  <a:cs typeface="Museo Sans 100"/>
                </a:rPr>
                <a:t>2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517567" y="2698267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1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0426686" y="3695348"/>
              <a:ext cx="758988" cy="75898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y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cxnSp>
          <p:nvCxnSpPr>
            <p:cNvPr id="19" name="Straight Arrow Connector 18"/>
            <p:cNvCxnSpPr>
              <a:stCxn id="17" idx="6"/>
              <a:endCxn id="18" idx="2"/>
            </p:cNvCxnSpPr>
            <p:nvPr/>
          </p:nvCxnSpPr>
          <p:spPr>
            <a:xfrm>
              <a:off x="8276555" y="3077761"/>
              <a:ext cx="2150131" cy="997081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5" idx="6"/>
              <a:endCxn id="18" idx="2"/>
            </p:cNvCxnSpPr>
            <p:nvPr/>
          </p:nvCxnSpPr>
          <p:spPr>
            <a:xfrm>
              <a:off x="8276555" y="4074842"/>
              <a:ext cx="2150131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6"/>
              <a:endCxn id="18" idx="2"/>
            </p:cNvCxnSpPr>
            <p:nvPr/>
          </p:nvCxnSpPr>
          <p:spPr>
            <a:xfrm flipV="1">
              <a:off x="8276555" y="4074842"/>
              <a:ext cx="2150131" cy="95460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8532775" y="2774599"/>
            <a:ext cx="755232" cy="1916403"/>
            <a:chOff x="8532775" y="2774599"/>
            <a:chExt cx="755232" cy="1916403"/>
          </a:xfrm>
        </p:grpSpPr>
        <p:sp>
          <p:nvSpPr>
            <p:cNvPr id="22" name="TextBox 21"/>
            <p:cNvSpPr txBox="1"/>
            <p:nvPr/>
          </p:nvSpPr>
          <p:spPr>
            <a:xfrm>
              <a:off x="8532775" y="2774599"/>
              <a:ext cx="755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-1.5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38525" y="3465122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1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38525" y="4167782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1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05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0"/>
            <a:ext cx="10969943" cy="1143000"/>
          </a:xfrm>
        </p:spPr>
        <p:txBody>
          <a:bodyPr/>
          <a:lstStyle/>
          <a:p>
            <a:r>
              <a:rPr lang="en-US" dirty="0" smtClean="0"/>
              <a:t>Solving the XOR problem: Adding a layer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75353" y="1159729"/>
            <a:ext cx="6997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useo Sans 100"/>
                <a:cs typeface="Museo Sans 100"/>
              </a:rPr>
              <a:t>XOR   =   x</a:t>
            </a:r>
            <a:r>
              <a:rPr lang="en-US" sz="2800" baseline="-25000" dirty="0" smtClean="0">
                <a:latin typeface="Museo Sans 100"/>
                <a:cs typeface="Museo Sans 100"/>
              </a:rPr>
              <a:t>1</a:t>
            </a:r>
            <a:r>
              <a:rPr lang="en-US" sz="2800" dirty="0" smtClean="0">
                <a:latin typeface="Museo Sans 100"/>
                <a:cs typeface="Museo Sans 100"/>
              </a:rPr>
              <a:t> </a:t>
            </a:r>
            <a:r>
              <a:rPr lang="en-US" sz="2400" dirty="0" smtClean="0">
                <a:latin typeface="Museo Sans 100"/>
                <a:cs typeface="Museo Sans 100"/>
              </a:rPr>
              <a:t>AND</a:t>
            </a:r>
            <a:r>
              <a:rPr lang="en-US" sz="2800" dirty="0" smtClean="0">
                <a:latin typeface="Museo Sans 100"/>
                <a:cs typeface="Museo Sans 100"/>
              </a:rPr>
              <a:t> </a:t>
            </a:r>
            <a:r>
              <a:rPr lang="en-US" sz="1800" dirty="0" smtClean="0">
                <a:latin typeface="Museo Sans 100"/>
                <a:cs typeface="Museo Sans 100"/>
              </a:rPr>
              <a:t>NOT</a:t>
            </a:r>
            <a:r>
              <a:rPr lang="en-US" sz="2800" dirty="0" smtClean="0">
                <a:latin typeface="Museo Sans 100"/>
                <a:cs typeface="Museo Sans 100"/>
              </a:rPr>
              <a:t> x</a:t>
            </a:r>
            <a:r>
              <a:rPr lang="en-US" sz="2800" baseline="-25000" dirty="0" smtClean="0">
                <a:latin typeface="Museo Sans 100"/>
                <a:cs typeface="Museo Sans 100"/>
              </a:rPr>
              <a:t>2</a:t>
            </a:r>
            <a:r>
              <a:rPr lang="en-US" sz="2800" dirty="0" smtClean="0">
                <a:latin typeface="Museo Sans 100"/>
                <a:cs typeface="Museo Sans 100"/>
              </a:rPr>
              <a:t>   </a:t>
            </a:r>
            <a:r>
              <a:rPr lang="en-US" sz="3200" dirty="0" smtClean="0">
                <a:latin typeface="Museo Sans 100"/>
                <a:cs typeface="Museo Sans 100"/>
              </a:rPr>
              <a:t>OR</a:t>
            </a:r>
            <a:r>
              <a:rPr lang="en-US" sz="2800" dirty="0" smtClean="0">
                <a:latin typeface="Museo Sans 100"/>
                <a:cs typeface="Museo Sans 100"/>
              </a:rPr>
              <a:t>   </a:t>
            </a:r>
            <a:r>
              <a:rPr lang="en-US" sz="1800" dirty="0" smtClean="0">
                <a:latin typeface="Museo Sans 100"/>
                <a:cs typeface="Museo Sans 100"/>
              </a:rPr>
              <a:t>NOT</a:t>
            </a:r>
            <a:r>
              <a:rPr lang="en-US" sz="2800" dirty="0" smtClean="0">
                <a:latin typeface="Museo Sans 100"/>
                <a:cs typeface="Museo Sans 100"/>
              </a:rPr>
              <a:t> x</a:t>
            </a:r>
            <a:r>
              <a:rPr lang="en-US" sz="2800" baseline="-25000" dirty="0" smtClean="0">
                <a:latin typeface="Museo Sans 100"/>
                <a:cs typeface="Museo Sans 100"/>
              </a:rPr>
              <a:t>1</a:t>
            </a:r>
            <a:r>
              <a:rPr lang="en-US" sz="2800" dirty="0" smtClean="0">
                <a:latin typeface="Museo Sans 100"/>
                <a:cs typeface="Museo Sans 100"/>
              </a:rPr>
              <a:t> </a:t>
            </a:r>
            <a:r>
              <a:rPr lang="en-US" sz="2400" dirty="0">
                <a:latin typeface="Museo Sans 100"/>
                <a:cs typeface="Museo Sans 100"/>
              </a:rPr>
              <a:t>AND</a:t>
            </a:r>
            <a:r>
              <a:rPr lang="en-US" sz="2800" dirty="0">
                <a:latin typeface="Museo Sans 100"/>
                <a:cs typeface="Museo Sans 100"/>
              </a:rPr>
              <a:t> </a:t>
            </a:r>
            <a:r>
              <a:rPr lang="en-US" sz="2800" dirty="0" smtClean="0">
                <a:latin typeface="Museo Sans 100"/>
                <a:cs typeface="Museo Sans 100"/>
              </a:rPr>
              <a:t>x</a:t>
            </a:r>
            <a:r>
              <a:rPr lang="en-US" sz="2800" baseline="-25000" dirty="0" smtClean="0">
                <a:latin typeface="Museo Sans 100"/>
                <a:cs typeface="Museo Sans 100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5854353" y="4020649"/>
            <a:ext cx="758988" cy="7589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Museo Sans 100"/>
                <a:cs typeface="Museo Sans 100"/>
              </a:rPr>
              <a:t>z</a:t>
            </a:r>
            <a:r>
              <a:rPr lang="en-US" sz="3200" baseline="-25000" dirty="0" smtClean="0">
                <a:latin typeface="Museo Sans 100"/>
                <a:cs typeface="Museo Sans 100"/>
              </a:rPr>
              <a:t>1</a:t>
            </a:r>
            <a:endParaRPr lang="en-US" sz="3200" baseline="-25000" dirty="0">
              <a:latin typeface="Museo Sans 100"/>
              <a:cs typeface="Museo Sans 10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835164" y="2632899"/>
            <a:ext cx="4019189" cy="3271401"/>
            <a:chOff x="1835164" y="2632899"/>
            <a:chExt cx="4019189" cy="3271401"/>
          </a:xfrm>
        </p:grpSpPr>
        <p:cxnSp>
          <p:nvCxnSpPr>
            <p:cNvPr id="8" name="Straight Arrow Connector 7"/>
            <p:cNvCxnSpPr>
              <a:stCxn id="6" idx="6"/>
              <a:endCxn id="7" idx="2"/>
            </p:cNvCxnSpPr>
            <p:nvPr/>
          </p:nvCxnSpPr>
          <p:spPr>
            <a:xfrm>
              <a:off x="1835164" y="2981781"/>
              <a:ext cx="4019189" cy="1418362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4" idx="6"/>
              <a:endCxn id="7" idx="2"/>
            </p:cNvCxnSpPr>
            <p:nvPr/>
          </p:nvCxnSpPr>
          <p:spPr>
            <a:xfrm flipV="1">
              <a:off x="1835164" y="4400143"/>
              <a:ext cx="4019189" cy="4289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6"/>
              <a:endCxn id="7" idx="2"/>
            </p:cNvCxnSpPr>
            <p:nvPr/>
          </p:nvCxnSpPr>
          <p:spPr>
            <a:xfrm flipV="1">
              <a:off x="1835164" y="4400143"/>
              <a:ext cx="4019189" cy="150415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501316" y="2632899"/>
              <a:ext cx="819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-0.5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5560" y="3876923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1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55584" y="5027148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-1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17043" y="1744505"/>
            <a:ext cx="2075362" cy="714496"/>
            <a:chOff x="3717043" y="1744505"/>
            <a:chExt cx="2075362" cy="714496"/>
          </a:xfrm>
        </p:grpSpPr>
        <p:sp>
          <p:nvSpPr>
            <p:cNvPr id="17" name="Left Brace 16"/>
            <p:cNvSpPr/>
            <p:nvPr/>
          </p:nvSpPr>
          <p:spPr>
            <a:xfrm rot="16200000">
              <a:off x="4615335" y="846213"/>
              <a:ext cx="278778" cy="207536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68871" y="1874225"/>
              <a:ext cx="51809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Museo Sans 100"/>
                  <a:cs typeface="Museo Sans 100"/>
                </a:rPr>
                <a:t>z</a:t>
              </a:r>
              <a:r>
                <a:rPr lang="en-US" sz="3200" baseline="-25000" dirty="0" smtClean="0">
                  <a:latin typeface="Museo Sans 100"/>
                  <a:cs typeface="Museo Sans 100"/>
                </a:rPr>
                <a:t>1</a:t>
              </a:r>
              <a:endParaRPr lang="en-US" sz="3200" dirty="0" smtClean="0">
                <a:latin typeface="Museo Sans 100"/>
                <a:cs typeface="Museo Sans 10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89234" y="1744505"/>
            <a:ext cx="2075362" cy="714496"/>
            <a:chOff x="3717043" y="1744505"/>
            <a:chExt cx="2075362" cy="714496"/>
          </a:xfrm>
        </p:grpSpPr>
        <p:sp>
          <p:nvSpPr>
            <p:cNvPr id="21" name="Left Brace 20"/>
            <p:cNvSpPr/>
            <p:nvPr/>
          </p:nvSpPr>
          <p:spPr>
            <a:xfrm rot="16200000">
              <a:off x="4615335" y="846213"/>
              <a:ext cx="278778" cy="207536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68871" y="1874225"/>
              <a:ext cx="54264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Museo Sans 100"/>
                  <a:cs typeface="Museo Sans 100"/>
                </a:rPr>
                <a:t>z</a:t>
              </a:r>
              <a:r>
                <a:rPr lang="en-US" sz="3200" baseline="-25000" dirty="0" smtClean="0">
                  <a:latin typeface="Museo Sans 100"/>
                  <a:cs typeface="Museo Sans 100"/>
                </a:rPr>
                <a:t>2</a:t>
              </a:r>
              <a:endParaRPr lang="en-US" sz="3200" dirty="0" smtClean="0">
                <a:latin typeface="Museo Sans 100"/>
                <a:cs typeface="Museo Sans 10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835164" y="2981781"/>
            <a:ext cx="4778177" cy="3282350"/>
            <a:chOff x="1835164" y="2981781"/>
            <a:chExt cx="4778177" cy="3282350"/>
          </a:xfrm>
        </p:grpSpPr>
        <p:sp>
          <p:nvSpPr>
            <p:cNvPr id="26" name="Oval 25"/>
            <p:cNvSpPr/>
            <p:nvPr/>
          </p:nvSpPr>
          <p:spPr>
            <a:xfrm>
              <a:off x="5854353" y="5505143"/>
              <a:ext cx="758988" cy="75898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z</a:t>
              </a:r>
              <a:r>
                <a:rPr lang="en-US" sz="3200" baseline="-25000" dirty="0" smtClean="0">
                  <a:latin typeface="Museo Sans 100"/>
                  <a:cs typeface="Museo Sans 100"/>
                </a:rPr>
                <a:t>2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835164" y="2981781"/>
              <a:ext cx="4019189" cy="2957903"/>
              <a:chOff x="1835164" y="2981781"/>
              <a:chExt cx="4019189" cy="2957903"/>
            </a:xfrm>
          </p:grpSpPr>
          <p:cxnSp>
            <p:nvCxnSpPr>
              <p:cNvPr id="27" name="Straight Arrow Connector 26"/>
              <p:cNvCxnSpPr>
                <a:stCxn id="6" idx="6"/>
                <a:endCxn id="26" idx="2"/>
              </p:cNvCxnSpPr>
              <p:nvPr/>
            </p:nvCxnSpPr>
            <p:spPr>
              <a:xfrm>
                <a:off x="1835164" y="2981781"/>
                <a:ext cx="4019189" cy="2902856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4" idx="6"/>
                <a:endCxn id="26" idx="2"/>
              </p:cNvCxnSpPr>
              <p:nvPr/>
            </p:nvCxnSpPr>
            <p:spPr>
              <a:xfrm>
                <a:off x="1835164" y="4443040"/>
                <a:ext cx="4019189" cy="1441597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5" idx="6"/>
                <a:endCxn id="26" idx="2"/>
              </p:cNvCxnSpPr>
              <p:nvPr/>
            </p:nvCxnSpPr>
            <p:spPr>
              <a:xfrm flipV="1">
                <a:off x="1835164" y="5884637"/>
                <a:ext cx="4019189" cy="19663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3457481" y="3787383"/>
                <a:ext cx="8198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Museo Sans 100"/>
                    <a:cs typeface="Museo Sans 100"/>
                  </a:rPr>
                  <a:t>-0.5</a:t>
                </a:r>
                <a:endParaRPr lang="en-US" sz="2800" baseline="-25000" dirty="0" smtClean="0">
                  <a:latin typeface="Museo Sans 100"/>
                  <a:cs typeface="Museo Sans 10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692337" y="4560924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Museo Sans 100"/>
                    <a:cs typeface="Museo Sans 100"/>
                  </a:rPr>
                  <a:t>-1</a:t>
                </a:r>
                <a:endParaRPr lang="en-US" sz="2800" baseline="-25000" dirty="0" smtClean="0">
                  <a:latin typeface="Museo Sans 100"/>
                  <a:cs typeface="Museo Sans 10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8050" y="5416464"/>
                <a:ext cx="351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Museo Sans 100"/>
                    <a:cs typeface="Museo Sans 100"/>
                  </a:rPr>
                  <a:t>1</a:t>
                </a:r>
                <a:endParaRPr lang="en-US" sz="2800" baseline="-25000" dirty="0" smtClean="0">
                  <a:latin typeface="Museo Sans 100"/>
                  <a:cs typeface="Museo Sans 100"/>
                </a:endParaRP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1076176" y="2602287"/>
            <a:ext cx="9306615" cy="3681507"/>
            <a:chOff x="1076176" y="2602287"/>
            <a:chExt cx="9306615" cy="3681507"/>
          </a:xfrm>
        </p:grpSpPr>
        <p:sp>
          <p:nvSpPr>
            <p:cNvPr id="4" name="Oval 3"/>
            <p:cNvSpPr/>
            <p:nvPr/>
          </p:nvSpPr>
          <p:spPr>
            <a:xfrm>
              <a:off x="1076176" y="4063546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x</a:t>
              </a:r>
              <a:r>
                <a:rPr lang="en-US" sz="3200" baseline="-25000" dirty="0" smtClean="0">
                  <a:latin typeface="Museo Sans 100"/>
                  <a:cs typeface="Museo Sans 100"/>
                </a:rPr>
                <a:t>1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76176" y="5524806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x</a:t>
              </a:r>
              <a:r>
                <a:rPr lang="en-US" sz="3200" baseline="-25000" dirty="0" smtClean="0">
                  <a:latin typeface="Museo Sans 100"/>
                  <a:cs typeface="Museo Sans 100"/>
                </a:rPr>
                <a:t>2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076176" y="2602287"/>
              <a:ext cx="758988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1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9623803" y="4055605"/>
              <a:ext cx="758988" cy="7589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y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854446" y="2536155"/>
            <a:ext cx="3769357" cy="3348482"/>
            <a:chOff x="5854446" y="2536155"/>
            <a:chExt cx="3769357" cy="3348482"/>
          </a:xfrm>
        </p:grpSpPr>
        <p:sp>
          <p:nvSpPr>
            <p:cNvPr id="45" name="Oval 44"/>
            <p:cNvSpPr/>
            <p:nvPr/>
          </p:nvSpPr>
          <p:spPr>
            <a:xfrm>
              <a:off x="5854446" y="2536155"/>
              <a:ext cx="758988" cy="75898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1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cxnSp>
          <p:nvCxnSpPr>
            <p:cNvPr id="54" name="Straight Arrow Connector 53"/>
            <p:cNvCxnSpPr>
              <a:stCxn id="45" idx="6"/>
              <a:endCxn id="53" idx="2"/>
            </p:cNvCxnSpPr>
            <p:nvPr/>
          </p:nvCxnSpPr>
          <p:spPr>
            <a:xfrm>
              <a:off x="6613434" y="2915649"/>
              <a:ext cx="3010369" cy="151945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7" idx="6"/>
              <a:endCxn id="53" idx="2"/>
            </p:cNvCxnSpPr>
            <p:nvPr/>
          </p:nvCxnSpPr>
          <p:spPr>
            <a:xfrm>
              <a:off x="6613341" y="4400143"/>
              <a:ext cx="3010462" cy="34956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6" idx="6"/>
              <a:endCxn id="53" idx="2"/>
            </p:cNvCxnSpPr>
            <p:nvPr/>
          </p:nvCxnSpPr>
          <p:spPr>
            <a:xfrm flipV="1">
              <a:off x="6613341" y="4435099"/>
              <a:ext cx="3010462" cy="1449538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167097" y="2842648"/>
              <a:ext cx="819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-0.5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472847" y="390473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1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72847" y="482253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Museo Sans 100"/>
                  <a:cs typeface="Museo Sans 100"/>
                </a:rPr>
                <a:t>1</a:t>
              </a:r>
              <a:endParaRPr lang="en-US" sz="2800" baseline="-25000" dirty="0" smtClean="0">
                <a:latin typeface="Museo Sans 100"/>
                <a:cs typeface="Museo Sans 10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568811" y="6328906"/>
            <a:ext cx="3172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Museo Sans 100"/>
                <a:cs typeface="Museo Sans 100"/>
              </a:rPr>
              <a:t>Thresholded</a:t>
            </a:r>
            <a:r>
              <a:rPr lang="en-US" sz="2400" dirty="0" smtClean="0">
                <a:latin typeface="Museo Sans 100"/>
                <a:cs typeface="Museo Sans 100"/>
              </a:rPr>
              <a:t> to 0 or 1</a:t>
            </a:r>
          </a:p>
        </p:txBody>
      </p:sp>
    </p:spTree>
    <p:extLst>
      <p:ext uri="{BB962C8B-B14F-4D97-AF65-F5344CB8AC3E}">
        <p14:creationId xmlns:p14="http://schemas.microsoft.com/office/powerpoint/2010/main" val="366701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657409" y="5265826"/>
            <a:ext cx="712520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dirty="0"/>
              <a:t>http://deeplearning.stanford.edu/wiki/images/4/40/Network3322.png</a:t>
            </a:r>
          </a:p>
        </p:txBody>
      </p:sp>
      <p:sp>
        <p:nvSpPr>
          <p:cNvPr id="437" name="Shape 437"/>
          <p:cNvSpPr>
            <a:spLocks noGrp="1"/>
          </p:cNvSpPr>
          <p:nvPr>
            <p:ph type="title"/>
          </p:nvPr>
        </p:nvSpPr>
        <p:spPr>
          <a:xfrm>
            <a:off x="658276" y="274640"/>
            <a:ext cx="10969944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Deep Neural Networks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3947" y="1724000"/>
            <a:ext cx="6929822" cy="3035190"/>
            <a:chOff x="2480992" y="1724000"/>
            <a:chExt cx="8720240" cy="3035190"/>
          </a:xfrm>
        </p:grpSpPr>
        <p:pic>
          <p:nvPicPr>
            <p:cNvPr id="436" name="image13.png" descr="http://deeplearning.stanford.edu/wiki/images/4/40/Network332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80992" y="1724000"/>
              <a:ext cx="7374543" cy="303519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38" name="Shape 438"/>
            <p:cNvSpPr/>
            <p:nvPr/>
          </p:nvSpPr>
          <p:spPr>
            <a:xfrm>
              <a:off x="9729095" y="2507589"/>
              <a:ext cx="1472137" cy="3847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 lvl="0"/>
              <a:r>
                <a:t>P(cat|x)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9729095" y="3198890"/>
              <a:ext cx="1472137" cy="3847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 lvl="0"/>
              <a:r>
                <a:t>P(dog|x)</a:t>
              </a:r>
            </a:p>
          </p:txBody>
        </p:sp>
        <p:pic>
          <p:nvPicPr>
            <p:cNvPr id="441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69373" y="2639975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2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86302" y="3351175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3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69373" y="1941474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4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66986" y="3033675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5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50057" y="2322475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4" name="Picture 3" descr="spiral.1-2.2-2-2-2-2-2-1 (dragged)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36" y="1668382"/>
            <a:ext cx="3683684" cy="35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657409" y="5265826"/>
            <a:ext cx="712520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dirty="0"/>
              <a:t>http://deeplearning.stanford.edu/wiki/images/4/40/Network3322.png</a:t>
            </a:r>
          </a:p>
        </p:txBody>
      </p:sp>
      <p:sp>
        <p:nvSpPr>
          <p:cNvPr id="437" name="Shape 437"/>
          <p:cNvSpPr>
            <a:spLocks noGrp="1"/>
          </p:cNvSpPr>
          <p:nvPr>
            <p:ph type="title"/>
          </p:nvPr>
        </p:nvSpPr>
        <p:spPr>
          <a:xfrm>
            <a:off x="658276" y="274640"/>
            <a:ext cx="10969944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Deep Neural Networks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3947" y="1724000"/>
            <a:ext cx="6929822" cy="3035190"/>
            <a:chOff x="2480992" y="1724000"/>
            <a:chExt cx="8720240" cy="3035190"/>
          </a:xfrm>
        </p:grpSpPr>
        <p:pic>
          <p:nvPicPr>
            <p:cNvPr id="436" name="image13.png" descr="http://deeplearning.stanford.edu/wiki/images/4/40/Network332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80992" y="1724000"/>
              <a:ext cx="7374543" cy="303519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38" name="Shape 438"/>
            <p:cNvSpPr/>
            <p:nvPr/>
          </p:nvSpPr>
          <p:spPr>
            <a:xfrm>
              <a:off x="9729095" y="2507589"/>
              <a:ext cx="1472137" cy="3847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 lvl="0"/>
              <a:r>
                <a:t>P(cat|x)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9729095" y="3198890"/>
              <a:ext cx="1472137" cy="3847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 lvl="0"/>
              <a:r>
                <a:t>P(dog|x)</a:t>
              </a:r>
            </a:p>
          </p:txBody>
        </p:sp>
        <p:pic>
          <p:nvPicPr>
            <p:cNvPr id="441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69373" y="2639975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2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86302" y="3351175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3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69373" y="1941474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4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66986" y="3033675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5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50057" y="2322475"/>
              <a:ext cx="607590" cy="198989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" name="Picture 2" descr="spiral.1-2.2-2-2-2-2-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69" y="1623935"/>
            <a:ext cx="3637314" cy="35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xfrm>
            <a:off x="658276" y="274640"/>
            <a:ext cx="10969944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Deep Neural Networks</a:t>
            </a:r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654407" y="1600202"/>
            <a:ext cx="10969944" cy="4525963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B2728"/>
                </a:solidFill>
              </a:rPr>
              <a:t>Can model any function with enough hidden units. 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B2728"/>
                </a:solidFill>
              </a:rPr>
              <a:t>This is tremendously powerful: given enough units, it is possible to train a neural network to solve arbitrarily difficult problems. 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B2728"/>
                </a:solidFill>
              </a:rPr>
              <a:t>But also very difficult to train, too many parameters means too much memory+computation time. </a:t>
            </a:r>
          </a:p>
        </p:txBody>
      </p:sp>
    </p:spTree>
    <p:extLst>
      <p:ext uri="{BB962C8B-B14F-4D97-AF65-F5344CB8AC3E}">
        <p14:creationId xmlns:p14="http://schemas.microsoft.com/office/powerpoint/2010/main" val="1257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658276" y="274640"/>
            <a:ext cx="10969944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Neural Nets and GPU’s</a:t>
            </a:r>
          </a:p>
        </p:txBody>
      </p:sp>
      <p:sp>
        <p:nvSpPr>
          <p:cNvPr id="452" name="Shape 452"/>
          <p:cNvSpPr>
            <a:spLocks noGrp="1"/>
          </p:cNvSpPr>
          <p:nvPr>
            <p:ph type="body" idx="1"/>
          </p:nvPr>
        </p:nvSpPr>
        <p:spPr>
          <a:xfrm>
            <a:off x="654407" y="1600202"/>
            <a:ext cx="10969944" cy="452596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B2728"/>
                </a:solidFill>
              </a:rPr>
              <a:t>Many operations in Neural Net training can happen in parallel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B2728"/>
                </a:solidFill>
              </a:rPr>
              <a:t>Reduces to matrix operations, many of which can be easily parallelized on a GPU.</a:t>
            </a:r>
          </a:p>
        </p:txBody>
      </p:sp>
      <p:sp>
        <p:nvSpPr>
          <p:cNvPr id="453" name="Shape 453"/>
          <p:cNvSpPr/>
          <p:nvPr/>
        </p:nvSpPr>
        <p:spPr>
          <a:xfrm>
            <a:off x="0" y="-146194"/>
            <a:ext cx="1218882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914400"/>
            <a:r>
              <a:rPr>
                <a:latin typeface="Arial"/>
                <a:ea typeface="Arial"/>
                <a:cs typeface="Arial"/>
                <a:sym typeface="Arial"/>
                <a:hlinkClick r:id="rId2"/>
              </a:rPr>
              <a:t>  </a:t>
            </a:r>
            <a:r>
              <a:rPr sz="190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>
                <a:latin typeface="Arial"/>
                <a:ea typeface="Arial"/>
                <a:cs typeface="Arial"/>
                <a:sym typeface="Arial"/>
              </a:rPr>
              <a:t>   </a:t>
            </a:r>
          </a:p>
        </p:txBody>
      </p:sp>
      <p:pic>
        <p:nvPicPr>
          <p:cNvPr id="454" name="image1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9680" y="3931727"/>
            <a:ext cx="4630061" cy="27092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54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408" y="1600206"/>
            <a:ext cx="10969943" cy="525779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Layers and layers and layers of linear models and non-linear transformation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Around for about 50 years</a:t>
            </a:r>
          </a:p>
          <a:p>
            <a:pPr lvl="1"/>
            <a:r>
              <a:rPr lang="en-US" dirty="0" smtClean="0"/>
              <a:t>Fell in “disfavor” in 90s</a:t>
            </a:r>
          </a:p>
          <a:p>
            <a:r>
              <a:rPr lang="en-US" dirty="0" smtClean="0"/>
              <a:t>In last few years, big resurgence</a:t>
            </a:r>
          </a:p>
          <a:p>
            <a:pPr lvl="1"/>
            <a:r>
              <a:rPr lang="en-US" dirty="0" smtClean="0"/>
              <a:t>Impressive accuracy on a several benchmark problems</a:t>
            </a:r>
          </a:p>
          <a:p>
            <a:pPr lvl="1"/>
            <a:r>
              <a:rPr lang="en-US" dirty="0" smtClean="0"/>
              <a:t>Powered by huge datasets, GPUs, &amp; modeling/learning </a:t>
            </a:r>
            <a:r>
              <a:rPr lang="en-US" dirty="0" err="1" smtClean="0"/>
              <a:t>algo</a:t>
            </a:r>
            <a:r>
              <a:rPr lang="en-US" dirty="0" smtClean="0"/>
              <a:t>. improvements 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4311934" y="2187305"/>
            <a:ext cx="4225683" cy="1655250"/>
            <a:chOff x="2325617" y="4248478"/>
            <a:chExt cx="5188562" cy="2089358"/>
          </a:xfrm>
        </p:grpSpPr>
        <p:sp>
          <p:nvSpPr>
            <p:cNvPr id="29" name="Oval 28"/>
            <p:cNvSpPr/>
            <p:nvPr/>
          </p:nvSpPr>
          <p:spPr>
            <a:xfrm>
              <a:off x="2325617" y="5100019"/>
              <a:ext cx="423146" cy="423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latin typeface="Museo Sans 100"/>
                  <a:cs typeface="Museo Sans 100"/>
                </a:rPr>
                <a:t>x</a:t>
              </a:r>
              <a:r>
                <a:rPr lang="en-US" sz="600" baseline="-25000" dirty="0" smtClean="0">
                  <a:latin typeface="Museo Sans 100"/>
                  <a:cs typeface="Museo Sans 100"/>
                </a:rPr>
                <a:t>1</a:t>
              </a:r>
              <a:endParaRPr lang="en-US" sz="6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325617" y="5914690"/>
              <a:ext cx="423146" cy="423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latin typeface="Museo Sans 100"/>
                  <a:cs typeface="Museo Sans 100"/>
                </a:rPr>
                <a:t>x</a:t>
              </a:r>
              <a:r>
                <a:rPr lang="en-US" sz="600" baseline="-25000" dirty="0" smtClean="0">
                  <a:latin typeface="Museo Sans 100"/>
                  <a:cs typeface="Museo Sans 100"/>
                </a:rPr>
                <a:t>2</a:t>
              </a:r>
              <a:endParaRPr lang="en-US" sz="6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325617" y="4285347"/>
              <a:ext cx="423146" cy="423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latin typeface="Museo Sans 100"/>
                  <a:cs typeface="Museo Sans 100"/>
                </a:rPr>
                <a:t>1</a:t>
              </a:r>
              <a:endParaRPr lang="en-US" sz="6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989514" y="5076103"/>
              <a:ext cx="423146" cy="42314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latin typeface="Museo Sans 100"/>
                  <a:cs typeface="Museo Sans 100"/>
                </a:rPr>
                <a:t>z</a:t>
              </a:r>
              <a:r>
                <a:rPr lang="en-US" sz="600" baseline="-25000" dirty="0" smtClean="0">
                  <a:latin typeface="Museo Sans 100"/>
                  <a:cs typeface="Museo Sans 100"/>
                </a:rPr>
                <a:t>1</a:t>
              </a:r>
              <a:endParaRPr lang="en-US" sz="600" baseline="-25000" dirty="0">
                <a:latin typeface="Museo Sans 100"/>
                <a:cs typeface="Museo Sans 100"/>
              </a:endParaRPr>
            </a:p>
          </p:txBody>
        </p:sp>
        <p:cxnSp>
          <p:nvCxnSpPr>
            <p:cNvPr id="33" name="Straight Arrow Connector 32"/>
            <p:cNvCxnSpPr>
              <a:stCxn id="31" idx="6"/>
              <a:endCxn id="32" idx="2"/>
            </p:cNvCxnSpPr>
            <p:nvPr/>
          </p:nvCxnSpPr>
          <p:spPr>
            <a:xfrm>
              <a:off x="2748763" y="4496920"/>
              <a:ext cx="2240751" cy="79075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9" idx="6"/>
              <a:endCxn id="32" idx="2"/>
            </p:cNvCxnSpPr>
            <p:nvPr/>
          </p:nvCxnSpPr>
          <p:spPr>
            <a:xfrm flipV="1">
              <a:off x="2748763" y="5287676"/>
              <a:ext cx="2240751" cy="23916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0" idx="6"/>
              <a:endCxn id="32" idx="2"/>
            </p:cNvCxnSpPr>
            <p:nvPr/>
          </p:nvCxnSpPr>
          <p:spPr>
            <a:xfrm flipV="1">
              <a:off x="2748763" y="5287676"/>
              <a:ext cx="2240751" cy="83858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4989514" y="5903728"/>
              <a:ext cx="423146" cy="42314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latin typeface="Museo Sans 100"/>
                  <a:cs typeface="Museo Sans 100"/>
                </a:rPr>
                <a:t>z</a:t>
              </a:r>
              <a:r>
                <a:rPr lang="en-US" sz="600" baseline="-25000" dirty="0" smtClean="0">
                  <a:latin typeface="Museo Sans 100"/>
                  <a:cs typeface="Museo Sans 100"/>
                </a:rPr>
                <a:t>2</a:t>
              </a:r>
              <a:endParaRPr lang="en-US" sz="600" baseline="-25000" dirty="0">
                <a:latin typeface="Museo Sans 100"/>
                <a:cs typeface="Museo Sans 100"/>
              </a:endParaRPr>
            </a:p>
          </p:txBody>
        </p:sp>
        <p:cxnSp>
          <p:nvCxnSpPr>
            <p:cNvPr id="40" name="Straight Arrow Connector 39"/>
            <p:cNvCxnSpPr>
              <a:stCxn id="31" idx="6"/>
              <a:endCxn id="39" idx="2"/>
            </p:cNvCxnSpPr>
            <p:nvPr/>
          </p:nvCxnSpPr>
          <p:spPr>
            <a:xfrm>
              <a:off x="2748763" y="4496920"/>
              <a:ext cx="2240751" cy="161838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9" idx="6"/>
              <a:endCxn id="39" idx="2"/>
            </p:cNvCxnSpPr>
            <p:nvPr/>
          </p:nvCxnSpPr>
          <p:spPr>
            <a:xfrm>
              <a:off x="2748763" y="5311591"/>
              <a:ext cx="2240751" cy="803709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0" idx="6"/>
              <a:endCxn id="39" idx="2"/>
            </p:cNvCxnSpPr>
            <p:nvPr/>
          </p:nvCxnSpPr>
          <p:spPr>
            <a:xfrm flipV="1">
              <a:off x="2748763" y="6115301"/>
              <a:ext cx="2240751" cy="10962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4989566" y="4248478"/>
              <a:ext cx="423146" cy="42314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latin typeface="Museo Sans 100"/>
                  <a:cs typeface="Museo Sans 100"/>
                </a:rPr>
                <a:t>1</a:t>
              </a:r>
              <a:endParaRPr lang="en-US" sz="600" baseline="-25000" dirty="0">
                <a:latin typeface="Museo Sans 100"/>
                <a:cs typeface="Museo Sans 10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091033" y="5095591"/>
              <a:ext cx="423146" cy="4231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latin typeface="Museo Sans 100"/>
                  <a:cs typeface="Museo Sans 100"/>
                </a:rPr>
                <a:t>y</a:t>
              </a:r>
              <a:endParaRPr lang="en-US" sz="600" baseline="-25000" dirty="0">
                <a:latin typeface="Museo Sans 100"/>
                <a:cs typeface="Museo Sans 100"/>
              </a:endParaRPr>
            </a:p>
          </p:txBody>
        </p:sp>
        <p:cxnSp>
          <p:nvCxnSpPr>
            <p:cNvPr id="48" name="Straight Arrow Connector 47"/>
            <p:cNvCxnSpPr>
              <a:stCxn id="43" idx="6"/>
              <a:endCxn id="47" idx="2"/>
            </p:cNvCxnSpPr>
            <p:nvPr/>
          </p:nvCxnSpPr>
          <p:spPr>
            <a:xfrm>
              <a:off x="5412712" y="4460051"/>
              <a:ext cx="1678321" cy="84711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2" idx="6"/>
              <a:endCxn id="47" idx="2"/>
            </p:cNvCxnSpPr>
            <p:nvPr/>
          </p:nvCxnSpPr>
          <p:spPr>
            <a:xfrm>
              <a:off x="5412660" y="5287676"/>
              <a:ext cx="1678373" cy="19488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9" idx="6"/>
              <a:endCxn id="47" idx="2"/>
            </p:cNvCxnSpPr>
            <p:nvPr/>
          </p:nvCxnSpPr>
          <p:spPr>
            <a:xfrm flipV="1">
              <a:off x="5412660" y="5307164"/>
              <a:ext cx="1678373" cy="808136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68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my name is…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3401" y="2688763"/>
            <a:ext cx="6530907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4400" dirty="0" err="1" smtClean="0"/>
              <a:t>Piotr</a:t>
            </a:r>
            <a:r>
              <a:rPr lang="en-US" sz="4400" dirty="0" smtClean="0"/>
              <a:t> </a:t>
            </a:r>
            <a:r>
              <a:rPr lang="en-US" sz="4400" dirty="0" err="1" smtClean="0"/>
              <a:t>Teterwak</a:t>
            </a:r>
            <a:endParaRPr lang="en-US" sz="4400" dirty="0" smtClean="0"/>
          </a:p>
          <a:p>
            <a:r>
              <a:rPr lang="en-US" sz="4400" dirty="0" smtClean="0"/>
              <a:t>Data Scientist,</a:t>
            </a:r>
          </a:p>
          <a:p>
            <a:r>
              <a:rPr lang="en-US" sz="4400" dirty="0" err="1" smtClean="0"/>
              <a:t>Dato</a:t>
            </a:r>
            <a:endParaRPr lang="en-US" sz="4400" dirty="0"/>
          </a:p>
        </p:txBody>
      </p:sp>
      <p:pic>
        <p:nvPicPr>
          <p:cNvPr id="8" name="Picture 7" descr="DSCN0669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330" y="1046253"/>
            <a:ext cx="3451704" cy="46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Convolutional Neural Nets</a:t>
            </a:r>
          </a:p>
        </p:txBody>
      </p:sp>
      <p:sp>
        <p:nvSpPr>
          <p:cNvPr id="482" name="Shape 482"/>
          <p:cNvSpPr/>
          <p:nvPr/>
        </p:nvSpPr>
        <p:spPr>
          <a:xfrm>
            <a:off x="294324" y="4998698"/>
            <a:ext cx="168071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Input Layer</a:t>
            </a:r>
          </a:p>
        </p:txBody>
      </p:sp>
      <p:sp>
        <p:nvSpPr>
          <p:cNvPr id="460" name="Shape 460"/>
          <p:cNvSpPr/>
          <p:nvPr/>
        </p:nvSpPr>
        <p:spPr>
          <a:xfrm>
            <a:off x="4266097" y="2870202"/>
            <a:ext cx="975463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7044954" y="4889502"/>
            <a:ext cx="975465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266097" y="4889502"/>
            <a:ext cx="975463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5655528" y="4889502"/>
            <a:ext cx="975465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8434382" y="4889502"/>
            <a:ext cx="975465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2876670" y="4889502"/>
            <a:ext cx="975463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348730" y="3247364"/>
            <a:ext cx="1389429" cy="201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2B272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753830" y="3247364"/>
            <a:ext cx="1389429" cy="201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2B272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4753830" y="3234664"/>
            <a:ext cx="1" cy="201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21600"/>
                </a:moveTo>
                <a:cubicBezTo>
                  <a:pt x="21600" y="14400"/>
                  <a:pt x="21600" y="7200"/>
                  <a:pt x="0" y="0"/>
                </a:cubicBezTo>
              </a:path>
            </a:pathLst>
          </a:custGeom>
          <a:ln w="25400">
            <a:solidFill>
              <a:srgbClr val="2B272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4753830" y="3234664"/>
            <a:ext cx="2778856" cy="201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2B272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753832" y="3234664"/>
            <a:ext cx="4168284" cy="201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2B272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294325" y="2857500"/>
            <a:ext cx="18526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38615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Convolutional Neural Nets</a:t>
            </a:r>
          </a:p>
        </p:txBody>
      </p:sp>
      <p:sp>
        <p:nvSpPr>
          <p:cNvPr id="502" name="Shape 502"/>
          <p:cNvSpPr>
            <a:spLocks noGrp="1"/>
          </p:cNvSpPr>
          <p:nvPr>
            <p:ph type="body" idx="1"/>
          </p:nvPr>
        </p:nvSpPr>
        <p:spPr>
          <a:xfrm>
            <a:off x="654410" y="1600207"/>
            <a:ext cx="10969944" cy="107473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B2728"/>
                </a:solidFill>
              </a:rPr>
              <a:t>Strategic removal of edges</a:t>
            </a:r>
          </a:p>
        </p:txBody>
      </p:sp>
      <p:sp>
        <p:nvSpPr>
          <p:cNvPr id="511" name="Shape 511"/>
          <p:cNvSpPr/>
          <p:nvPr/>
        </p:nvSpPr>
        <p:spPr>
          <a:xfrm>
            <a:off x="2876661" y="4889506"/>
            <a:ext cx="975463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3348721" y="2870202"/>
            <a:ext cx="6061117" cy="2748227"/>
            <a:chOff x="2512195" y="2870201"/>
            <a:chExt cx="4547022" cy="2748227"/>
          </a:xfrm>
        </p:grpSpPr>
        <p:sp>
          <p:nvSpPr>
            <p:cNvPr id="504" name="Shape 504"/>
            <p:cNvSpPr/>
            <p:nvPr/>
          </p:nvSpPr>
          <p:spPr>
            <a:xfrm>
              <a:off x="3200400" y="28702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4242744" y="28702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5285085" y="28702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285085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200400" y="48895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4242744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6327428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2512195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25400">
              <a:solidFill>
                <a:srgbClr val="2B2728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66295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25400">
              <a:solidFill>
                <a:srgbClr val="2B2728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608638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25400">
              <a:solidFill>
                <a:srgbClr val="2B2728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608638" y="32346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25400">
              <a:solidFill>
                <a:srgbClr val="2B2728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662263" y="32346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25400">
              <a:solidFill>
                <a:srgbClr val="2B2728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566295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25400">
              <a:solidFill>
                <a:srgbClr val="2B2728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566295" y="3234663"/>
              <a:ext cx="1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ln w="25400">
              <a:solidFill>
                <a:srgbClr val="2B2728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607223" y="3247363"/>
              <a:ext cx="1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ln w="25400">
              <a:solidFill>
                <a:srgbClr val="2B2728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5650979" y="3247363"/>
              <a:ext cx="1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ln w="25400">
              <a:solidFill>
                <a:srgbClr val="2B2728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</p:grpSp>
      <p:sp>
        <p:nvSpPr>
          <p:cNvPr id="521" name="Shape 521"/>
          <p:cNvSpPr/>
          <p:nvPr/>
        </p:nvSpPr>
        <p:spPr>
          <a:xfrm>
            <a:off x="294314" y="4998692"/>
            <a:ext cx="15883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Input Layer</a:t>
            </a:r>
          </a:p>
        </p:txBody>
      </p:sp>
      <p:sp>
        <p:nvSpPr>
          <p:cNvPr id="522" name="Shape 522"/>
          <p:cNvSpPr/>
          <p:nvPr/>
        </p:nvSpPr>
        <p:spPr>
          <a:xfrm>
            <a:off x="294325" y="2857500"/>
            <a:ext cx="18526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27420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Convolutional Neural Nets</a:t>
            </a:r>
          </a:p>
        </p:txBody>
      </p:sp>
      <p:sp>
        <p:nvSpPr>
          <p:cNvPr id="534" name="Shape 534"/>
          <p:cNvSpPr>
            <a:spLocks noGrp="1"/>
          </p:cNvSpPr>
          <p:nvPr>
            <p:ph type="body" idx="1"/>
          </p:nvPr>
        </p:nvSpPr>
        <p:spPr>
          <a:xfrm>
            <a:off x="654410" y="1600207"/>
            <a:ext cx="10969944" cy="107473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B2728"/>
                </a:solidFill>
              </a:rPr>
              <a:t>Strategic removal of edges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76670" y="2870202"/>
            <a:ext cx="6533177" cy="2748227"/>
            <a:chOff x="2158058" y="2870201"/>
            <a:chExt cx="4901159" cy="2748227"/>
          </a:xfrm>
        </p:grpSpPr>
        <p:sp>
          <p:nvSpPr>
            <p:cNvPr id="536" name="Shape 536"/>
            <p:cNvSpPr/>
            <p:nvPr/>
          </p:nvSpPr>
          <p:spPr>
            <a:xfrm>
              <a:off x="3200400" y="28702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242744" y="28702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285085" y="28702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285085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200400" y="48895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242744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6327428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2158058" y="48895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2512195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3566295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608638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608638" y="32346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25400">
              <a:solidFill>
                <a:srgbClr val="85BD0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662263" y="32346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25400">
              <a:solidFill>
                <a:srgbClr val="85BD0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566295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25400">
              <a:solidFill>
                <a:srgbClr val="85BD0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566295" y="3234663"/>
              <a:ext cx="1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ln w="25400">
              <a:solidFill>
                <a:srgbClr val="0433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4607223" y="3247363"/>
              <a:ext cx="1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ln w="25400">
              <a:solidFill>
                <a:srgbClr val="0433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5650979" y="3247363"/>
              <a:ext cx="1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ln w="25400">
              <a:solidFill>
                <a:srgbClr val="0433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</p:grpSp>
      <p:sp>
        <p:nvSpPr>
          <p:cNvPr id="553" name="Shape 553"/>
          <p:cNvSpPr/>
          <p:nvPr/>
        </p:nvSpPr>
        <p:spPr>
          <a:xfrm>
            <a:off x="294314" y="4998692"/>
            <a:ext cx="15883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Input Layer</a:t>
            </a:r>
          </a:p>
        </p:txBody>
      </p:sp>
      <p:sp>
        <p:nvSpPr>
          <p:cNvPr id="554" name="Shape 554"/>
          <p:cNvSpPr/>
          <p:nvPr/>
        </p:nvSpPr>
        <p:spPr>
          <a:xfrm>
            <a:off x="294325" y="2857500"/>
            <a:ext cx="18526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45787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Convolutional Neural Nets</a:t>
            </a:r>
          </a:p>
        </p:txBody>
      </p:sp>
      <p:sp>
        <p:nvSpPr>
          <p:cNvPr id="566" name="Shape 566"/>
          <p:cNvSpPr>
            <a:spLocks noGrp="1"/>
          </p:cNvSpPr>
          <p:nvPr>
            <p:ph type="body" idx="1"/>
          </p:nvPr>
        </p:nvSpPr>
        <p:spPr>
          <a:xfrm>
            <a:off x="654410" y="1600207"/>
            <a:ext cx="10969944" cy="107473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2B2728"/>
                </a:solidFill>
              </a:rPr>
              <a:t>Strategic removal of edges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76670" y="2870202"/>
            <a:ext cx="6533177" cy="2748227"/>
            <a:chOff x="2158058" y="2870201"/>
            <a:chExt cx="4901159" cy="2748227"/>
          </a:xfrm>
        </p:grpSpPr>
        <p:sp>
          <p:nvSpPr>
            <p:cNvPr id="568" name="Shape 568"/>
            <p:cNvSpPr/>
            <p:nvPr/>
          </p:nvSpPr>
          <p:spPr>
            <a:xfrm>
              <a:off x="3200400" y="28702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5285085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200400" y="48895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4242744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6327428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158058" y="48895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2512195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566295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25400">
              <a:solidFill>
                <a:srgbClr val="85BD0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566295" y="3234663"/>
              <a:ext cx="1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ln w="25400">
              <a:solidFill>
                <a:srgbClr val="0433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</p:grpSp>
      <p:sp>
        <p:nvSpPr>
          <p:cNvPr id="579" name="Shape 579"/>
          <p:cNvSpPr/>
          <p:nvPr/>
        </p:nvSpPr>
        <p:spPr>
          <a:xfrm>
            <a:off x="294314" y="4998692"/>
            <a:ext cx="15883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Input Layer</a:t>
            </a:r>
          </a:p>
        </p:txBody>
      </p:sp>
      <p:sp>
        <p:nvSpPr>
          <p:cNvPr id="580" name="Shape 580"/>
          <p:cNvSpPr/>
          <p:nvPr/>
        </p:nvSpPr>
        <p:spPr>
          <a:xfrm>
            <a:off x="294325" y="2857500"/>
            <a:ext cx="18526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23918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Convolutional Neural Nets</a:t>
            </a:r>
          </a:p>
        </p:txBody>
      </p:sp>
      <p:sp>
        <p:nvSpPr>
          <p:cNvPr id="586" name="Shape 586"/>
          <p:cNvSpPr>
            <a:spLocks noGrp="1"/>
          </p:cNvSpPr>
          <p:nvPr>
            <p:ph type="body" idx="1"/>
          </p:nvPr>
        </p:nvSpPr>
        <p:spPr>
          <a:xfrm>
            <a:off x="654410" y="1600207"/>
            <a:ext cx="10969944" cy="107473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B2728"/>
                </a:solidFill>
              </a:rPr>
              <a:t>Strategic removal of edges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76670" y="2870202"/>
            <a:ext cx="6533177" cy="2748227"/>
            <a:chOff x="2158058" y="2870201"/>
            <a:chExt cx="4901159" cy="2748227"/>
          </a:xfrm>
        </p:grpSpPr>
        <p:sp>
          <p:nvSpPr>
            <p:cNvPr id="588" name="Shape 588"/>
            <p:cNvSpPr/>
            <p:nvPr/>
          </p:nvSpPr>
          <p:spPr>
            <a:xfrm>
              <a:off x="3200400" y="28702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4242744" y="28702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5285085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200400" y="48895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242744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6327428" y="4889501"/>
              <a:ext cx="731789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2158058" y="4889501"/>
              <a:ext cx="731788" cy="72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B0007E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566295" y="32473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25400">
              <a:solidFill>
                <a:srgbClr val="FF2600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608638" y="3234663"/>
              <a:ext cx="1042343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25400">
              <a:solidFill>
                <a:srgbClr val="85BD0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607223" y="3247363"/>
              <a:ext cx="1" cy="20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ln w="25400">
              <a:solidFill>
                <a:srgbClr val="0433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</p:grpSp>
      <p:sp>
        <p:nvSpPr>
          <p:cNvPr id="599" name="Shape 599"/>
          <p:cNvSpPr/>
          <p:nvPr/>
        </p:nvSpPr>
        <p:spPr>
          <a:xfrm>
            <a:off x="294314" y="4998692"/>
            <a:ext cx="15883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Input Layer</a:t>
            </a:r>
          </a:p>
        </p:txBody>
      </p:sp>
      <p:sp>
        <p:nvSpPr>
          <p:cNvPr id="600" name="Shape 600"/>
          <p:cNvSpPr/>
          <p:nvPr/>
        </p:nvSpPr>
        <p:spPr>
          <a:xfrm>
            <a:off x="294325" y="2857500"/>
            <a:ext cx="18526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181376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Convolutional Neural Nets</a:t>
            </a:r>
          </a:p>
        </p:txBody>
      </p:sp>
      <p:sp>
        <p:nvSpPr>
          <p:cNvPr id="606" name="Shape 606"/>
          <p:cNvSpPr>
            <a:spLocks noGrp="1"/>
          </p:cNvSpPr>
          <p:nvPr>
            <p:ph type="body" idx="1"/>
          </p:nvPr>
        </p:nvSpPr>
        <p:spPr>
          <a:xfrm>
            <a:off x="654410" y="1600207"/>
            <a:ext cx="10969944" cy="107473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B2728"/>
                </a:solidFill>
              </a:rPr>
              <a:t>Strategic removal of edges</a:t>
            </a:r>
          </a:p>
        </p:txBody>
      </p:sp>
      <p:sp>
        <p:nvSpPr>
          <p:cNvPr id="608" name="Shape 608"/>
          <p:cNvSpPr/>
          <p:nvPr/>
        </p:nvSpPr>
        <p:spPr>
          <a:xfrm>
            <a:off x="4266089" y="2870202"/>
            <a:ext cx="975463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5655519" y="2870202"/>
            <a:ext cx="975465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7044945" y="2870202"/>
            <a:ext cx="975465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7044945" y="4889502"/>
            <a:ext cx="975465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4266089" y="4889502"/>
            <a:ext cx="975463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5655519" y="4889502"/>
            <a:ext cx="975465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8434374" y="4889502"/>
            <a:ext cx="975465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876661" y="4889502"/>
            <a:ext cx="975463" cy="728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0007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6143251" y="3247364"/>
            <a:ext cx="1389429" cy="201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7547718" y="3234664"/>
            <a:ext cx="1389429" cy="201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85BD0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7532677" y="3247364"/>
            <a:ext cx="1" cy="201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21600"/>
                </a:moveTo>
                <a:cubicBezTo>
                  <a:pt x="21600" y="14400"/>
                  <a:pt x="21600" y="7200"/>
                  <a:pt x="0" y="0"/>
                </a:cubicBezTo>
              </a:path>
            </a:pathLst>
          </a:custGeom>
          <a:ln w="25400">
            <a:solidFill>
              <a:srgbClr val="0433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94314" y="4998692"/>
            <a:ext cx="15883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Input Layer</a:t>
            </a:r>
          </a:p>
        </p:txBody>
      </p:sp>
      <p:sp>
        <p:nvSpPr>
          <p:cNvPr id="620" name="Shape 620"/>
          <p:cNvSpPr/>
          <p:nvPr/>
        </p:nvSpPr>
        <p:spPr>
          <a:xfrm>
            <a:off x="294325" y="2857500"/>
            <a:ext cx="18526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270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32239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Convolutional Neural Nets</a:t>
            </a:r>
          </a:p>
        </p:txBody>
      </p:sp>
      <p:sp>
        <p:nvSpPr>
          <p:cNvPr id="626" name="Shape 626"/>
          <p:cNvSpPr/>
          <p:nvPr/>
        </p:nvSpPr>
        <p:spPr>
          <a:xfrm>
            <a:off x="1499417" y="5764087"/>
            <a:ext cx="927888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http://ufldl.stanford.edu/wiki/images/6/6c/Convolution_schematic.gif</a:t>
            </a:r>
          </a:p>
        </p:txBody>
      </p:sp>
      <p:pic>
        <p:nvPicPr>
          <p:cNvPr id="6" name="image16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153807" y="1417647"/>
            <a:ext cx="5575446" cy="40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Pooling layer</a:t>
            </a:r>
          </a:p>
        </p:txBody>
      </p:sp>
      <p:pic>
        <p:nvPicPr>
          <p:cNvPr id="3" name="Picture 2" descr="Screen Shot 2016-03-27 at 2.14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84" y="2318591"/>
            <a:ext cx="6769100" cy="293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1575" y="5560514"/>
            <a:ext cx="51860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http://cs231n.github.io/convolutional-networks/</a:t>
            </a:r>
            <a:endParaRPr lang="en-US" dirty="0" smtClean="0"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2632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Pooling layer</a:t>
            </a:r>
          </a:p>
        </p:txBody>
      </p:sp>
      <p:sp>
        <p:nvSpPr>
          <p:cNvPr id="636" name="Shape 636"/>
          <p:cNvSpPr/>
          <p:nvPr/>
        </p:nvSpPr>
        <p:spPr>
          <a:xfrm>
            <a:off x="1499417" y="5764087"/>
            <a:ext cx="927888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http://ufldl.stanford.edu/wiki/images/6/6c/Pooling_schematic.gif</a:t>
            </a:r>
          </a:p>
        </p:txBody>
      </p:sp>
      <p:pic>
        <p:nvPicPr>
          <p:cNvPr id="6" name="image18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827130" y="1524714"/>
            <a:ext cx="6605510" cy="38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Network</a:t>
            </a:r>
            <a:endParaRPr lang="en-US" dirty="0"/>
          </a:p>
        </p:txBody>
      </p:sp>
      <p:pic>
        <p:nvPicPr>
          <p:cNvPr id="5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4425" y="2217057"/>
            <a:ext cx="10273898" cy="328311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42"/>
          <p:cNvSpPr/>
          <p:nvPr/>
        </p:nvSpPr>
        <p:spPr>
          <a:xfrm>
            <a:off x="9158092" y="5636415"/>
            <a:ext cx="2230231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dirty="0" smtClean="0">
                <a:latin typeface="Museo Sans 100"/>
                <a:cs typeface="Museo Sans 100"/>
              </a:rPr>
              <a:t>Krizhevsky</a:t>
            </a:r>
            <a:r>
              <a:rPr lang="en-US" dirty="0" smtClean="0">
                <a:latin typeface="Museo Sans 100"/>
                <a:cs typeface="Museo Sans 100"/>
              </a:rPr>
              <a:t> et al. ‘12</a:t>
            </a:r>
            <a:endParaRPr dirty="0"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107983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tutorial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98888260"/>
              </p:ext>
            </p:extLst>
          </p:nvPr>
        </p:nvGraphicFramePr>
        <p:xfrm>
          <a:off x="60520" y="720372"/>
          <a:ext cx="12049910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060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Applications to computer vision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919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42289"/>
            <a:ext cx="10969943" cy="1143000"/>
          </a:xfrm>
        </p:spPr>
        <p:txBody>
          <a:bodyPr/>
          <a:lstStyle/>
          <a:p>
            <a:r>
              <a:rPr lang="en-US" dirty="0" smtClean="0"/>
              <a:t>Image 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4408" y="1058065"/>
            <a:ext cx="10969943" cy="13815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Features = local detectors</a:t>
            </a:r>
          </a:p>
          <a:p>
            <a:pPr lvl="1"/>
            <a:r>
              <a:rPr lang="en-US" dirty="0" smtClean="0"/>
              <a:t>Combined to make prediction</a:t>
            </a:r>
          </a:p>
          <a:p>
            <a:pPr lvl="1"/>
            <a:r>
              <a:rPr lang="en-US" dirty="0" smtClean="0"/>
              <a:t>(in reality, features are more low-level)</a:t>
            </a:r>
            <a:endParaRPr lang="en-US" dirty="0"/>
          </a:p>
        </p:txBody>
      </p:sp>
      <p:pic>
        <p:nvPicPr>
          <p:cNvPr id="3" name="Picture 2" descr="DSC_001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7" t="12874" r="16612" b="40147"/>
          <a:stretch/>
        </p:blipFill>
        <p:spPr>
          <a:xfrm>
            <a:off x="1115115" y="3051442"/>
            <a:ext cx="2741324" cy="3221828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6009322" y="3051442"/>
            <a:ext cx="4568782" cy="3244995"/>
            <a:chOff x="6009322" y="3051442"/>
            <a:chExt cx="4568782" cy="3244995"/>
          </a:xfrm>
        </p:grpSpPr>
        <p:sp>
          <p:nvSpPr>
            <p:cNvPr id="12" name="Oval 11"/>
            <p:cNvSpPr/>
            <p:nvPr/>
          </p:nvSpPr>
          <p:spPr>
            <a:xfrm>
              <a:off x="8500274" y="3882513"/>
              <a:ext cx="2077830" cy="75898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Face!</a:t>
              </a:r>
              <a:endParaRPr lang="en-US" sz="3200" baseline="-25000" dirty="0">
                <a:latin typeface="Museo Sans 100"/>
                <a:cs typeface="Museo Sans 100"/>
              </a:endParaRPr>
            </a:p>
          </p:txBody>
        </p:sp>
        <p:cxnSp>
          <p:nvCxnSpPr>
            <p:cNvPr id="13" name="Straight Arrow Connector 12"/>
            <p:cNvCxnSpPr>
              <a:stCxn id="9" idx="6"/>
              <a:endCxn id="12" idx="2"/>
            </p:cNvCxnSpPr>
            <p:nvPr/>
          </p:nvCxnSpPr>
          <p:spPr>
            <a:xfrm>
              <a:off x="6009322" y="3051442"/>
              <a:ext cx="2490952" cy="121056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6"/>
              <a:endCxn id="12" idx="2"/>
            </p:cNvCxnSpPr>
            <p:nvPr/>
          </p:nvCxnSpPr>
          <p:spPr>
            <a:xfrm>
              <a:off x="6009322" y="4133107"/>
              <a:ext cx="2490952" cy="1289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6"/>
              <a:endCxn id="12" idx="2"/>
            </p:cNvCxnSpPr>
            <p:nvPr/>
          </p:nvCxnSpPr>
          <p:spPr>
            <a:xfrm flipV="1">
              <a:off x="6009322" y="4262007"/>
              <a:ext cx="2490952" cy="203443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6" idx="6"/>
              <a:endCxn id="12" idx="2"/>
            </p:cNvCxnSpPr>
            <p:nvPr/>
          </p:nvCxnSpPr>
          <p:spPr>
            <a:xfrm flipV="1">
              <a:off x="6009322" y="4262007"/>
              <a:ext cx="2490952" cy="95276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462545" y="4291293"/>
            <a:ext cx="3546777" cy="1302973"/>
            <a:chOff x="2462545" y="4291293"/>
            <a:chExt cx="3546777" cy="1302973"/>
          </a:xfrm>
        </p:grpSpPr>
        <p:sp>
          <p:nvSpPr>
            <p:cNvPr id="26" name="Oval 25"/>
            <p:cNvSpPr/>
            <p:nvPr/>
          </p:nvSpPr>
          <p:spPr>
            <a:xfrm>
              <a:off x="4197168" y="4835278"/>
              <a:ext cx="1812154" cy="75898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Eye</a:t>
              </a:r>
              <a:endParaRPr lang="en-US" sz="2000" baseline="-25000" dirty="0">
                <a:latin typeface="Museo Sans 100"/>
                <a:cs typeface="Museo Sans 10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462545" y="4291293"/>
              <a:ext cx="1734623" cy="923479"/>
              <a:chOff x="2462545" y="4291293"/>
              <a:chExt cx="1734623" cy="92347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462545" y="4291293"/>
                <a:ext cx="433655" cy="478802"/>
              </a:xfrm>
              <a:prstGeom prst="rect">
                <a:avLst/>
              </a:prstGeom>
              <a:noFill/>
              <a:ln w="5715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Curved Connector 37"/>
              <p:cNvCxnSpPr>
                <a:stCxn id="7" idx="3"/>
                <a:endCxn id="26" idx="2"/>
              </p:cNvCxnSpPr>
              <p:nvPr/>
            </p:nvCxnSpPr>
            <p:spPr>
              <a:xfrm>
                <a:off x="2896200" y="4530694"/>
                <a:ext cx="1300968" cy="684078"/>
              </a:xfrm>
              <a:prstGeom prst="curvedConnector3">
                <a:avLst/>
              </a:prstGeom>
              <a:ln>
                <a:solidFill>
                  <a:schemeClr val="accent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1688162" y="3753613"/>
            <a:ext cx="4321160" cy="1147454"/>
            <a:chOff x="1688162" y="3753613"/>
            <a:chExt cx="4321160" cy="1147454"/>
          </a:xfrm>
        </p:grpSpPr>
        <p:sp>
          <p:nvSpPr>
            <p:cNvPr id="10" name="Oval 9"/>
            <p:cNvSpPr/>
            <p:nvPr/>
          </p:nvSpPr>
          <p:spPr>
            <a:xfrm>
              <a:off x="4197168" y="3753613"/>
              <a:ext cx="1812154" cy="75898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Eye</a:t>
              </a:r>
              <a:endParaRPr lang="en-US" sz="2000" baseline="-25000" dirty="0">
                <a:latin typeface="Museo Sans 100"/>
                <a:cs typeface="Museo Sans 10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688162" y="4133107"/>
              <a:ext cx="2509006" cy="767960"/>
              <a:chOff x="1688162" y="4133107"/>
              <a:chExt cx="2509006" cy="76796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688162" y="4422265"/>
                <a:ext cx="433655" cy="478802"/>
              </a:xfrm>
              <a:prstGeom prst="rect">
                <a:avLst/>
              </a:prstGeom>
              <a:noFill/>
              <a:ln w="57150" cmpd="sng">
                <a:solidFill>
                  <a:srgbClr val="118CC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Curved Connector 38"/>
              <p:cNvCxnSpPr>
                <a:stCxn id="6" idx="0"/>
                <a:endCxn id="10" idx="2"/>
              </p:cNvCxnSpPr>
              <p:nvPr/>
            </p:nvCxnSpPr>
            <p:spPr>
              <a:xfrm rot="5400000" flipH="1" flipV="1">
                <a:off x="2906500" y="3131597"/>
                <a:ext cx="289158" cy="2292178"/>
              </a:xfrm>
              <a:prstGeom prst="curvedConnector2">
                <a:avLst/>
              </a:prstGeom>
              <a:ln>
                <a:solidFill>
                  <a:srgbClr val="118CC4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2028890" y="2671948"/>
            <a:ext cx="3980432" cy="2501562"/>
            <a:chOff x="2028890" y="2671948"/>
            <a:chExt cx="3980432" cy="2501562"/>
          </a:xfrm>
        </p:grpSpPr>
        <p:sp>
          <p:nvSpPr>
            <p:cNvPr id="9" name="Oval 8"/>
            <p:cNvSpPr/>
            <p:nvPr/>
          </p:nvSpPr>
          <p:spPr>
            <a:xfrm>
              <a:off x="4197168" y="2671948"/>
              <a:ext cx="1812154" cy="758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Nose</a:t>
              </a:r>
              <a:endParaRPr lang="en-US" sz="2000" baseline="-25000" dirty="0">
                <a:latin typeface="Museo Sans 100"/>
                <a:cs typeface="Museo Sans 10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028890" y="3051442"/>
              <a:ext cx="2168278" cy="2122068"/>
              <a:chOff x="2028890" y="3051442"/>
              <a:chExt cx="2168278" cy="212206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028890" y="4484224"/>
                <a:ext cx="433655" cy="689286"/>
              </a:xfrm>
              <a:prstGeom prst="rect">
                <a:avLst/>
              </a:prstGeom>
              <a:noFill/>
              <a:ln w="5715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Curved Connector 42"/>
              <p:cNvCxnSpPr>
                <a:stCxn id="5" idx="0"/>
                <a:endCxn id="9" idx="2"/>
              </p:cNvCxnSpPr>
              <p:nvPr/>
            </p:nvCxnSpPr>
            <p:spPr>
              <a:xfrm rot="5400000" flipH="1" flipV="1">
                <a:off x="2505052" y="2792108"/>
                <a:ext cx="1432782" cy="1951450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1933486" y="5173510"/>
            <a:ext cx="4075836" cy="1502421"/>
            <a:chOff x="1933486" y="5173510"/>
            <a:chExt cx="4075836" cy="1502421"/>
          </a:xfrm>
        </p:grpSpPr>
        <p:sp>
          <p:nvSpPr>
            <p:cNvPr id="11" name="Oval 10"/>
            <p:cNvSpPr/>
            <p:nvPr/>
          </p:nvSpPr>
          <p:spPr>
            <a:xfrm>
              <a:off x="4197168" y="5916943"/>
              <a:ext cx="1812154" cy="7589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Mouth</a:t>
              </a:r>
              <a:endParaRPr lang="en-US" sz="2000" baseline="-25000" dirty="0">
                <a:latin typeface="Museo Sans 100"/>
                <a:cs typeface="Museo Sans 10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933486" y="5173510"/>
              <a:ext cx="2263683" cy="1122926"/>
              <a:chOff x="1933486" y="5173510"/>
              <a:chExt cx="2263683" cy="112292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933486" y="5173510"/>
                <a:ext cx="699424" cy="247834"/>
              </a:xfrm>
              <a:prstGeom prst="rect">
                <a:avLst/>
              </a:prstGeom>
              <a:noFill/>
              <a:ln w="57150" cmpd="sng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Curved Connector 46"/>
              <p:cNvCxnSpPr>
                <a:stCxn id="8" idx="2"/>
                <a:endCxn id="11" idx="2"/>
              </p:cNvCxnSpPr>
              <p:nvPr/>
            </p:nvCxnSpPr>
            <p:spPr>
              <a:xfrm rot="16200000" flipH="1">
                <a:off x="2802637" y="4901905"/>
                <a:ext cx="875093" cy="1913970"/>
              </a:xfrm>
              <a:prstGeom prst="curvedConnector2">
                <a:avLst/>
              </a:prstGeom>
              <a:ln>
                <a:solidFill>
                  <a:schemeClr val="accent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695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image classification approach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4940" y="1850641"/>
            <a:ext cx="11363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useo Sans 100"/>
                <a:cs typeface="Museo Sans 100"/>
              </a:rPr>
              <a:t>Input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857686" y="1850641"/>
            <a:ext cx="4963606" cy="4279890"/>
            <a:chOff x="2857686" y="1850641"/>
            <a:chExt cx="4963606" cy="4279890"/>
          </a:xfrm>
        </p:grpSpPr>
        <p:grpSp>
          <p:nvGrpSpPr>
            <p:cNvPr id="7" name="Group 6"/>
            <p:cNvGrpSpPr/>
            <p:nvPr/>
          </p:nvGrpSpPr>
          <p:grpSpPr>
            <a:xfrm>
              <a:off x="3593148" y="2877725"/>
              <a:ext cx="4228144" cy="3252806"/>
              <a:chOff x="3593148" y="2199519"/>
              <a:chExt cx="4228144" cy="325280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3148" y="2606805"/>
                <a:ext cx="4057779" cy="2638665"/>
              </a:xfrm>
              <a:prstGeom prst="rect">
                <a:avLst/>
              </a:prstGeom>
            </p:spPr>
          </p:pic>
          <p:sp>
            <p:nvSpPr>
              <p:cNvPr id="3" name="Double Bracket 2"/>
              <p:cNvSpPr/>
              <p:nvPr/>
            </p:nvSpPr>
            <p:spPr>
              <a:xfrm>
                <a:off x="3593148" y="2199519"/>
                <a:ext cx="4228144" cy="3252806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189472" y="1850641"/>
              <a:ext cx="30354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Museo Sans 100"/>
                  <a:cs typeface="Museo Sans 100"/>
                </a:rPr>
                <a:t>Extract features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857686" y="4011918"/>
              <a:ext cx="476281" cy="9844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82818" y="1696753"/>
            <a:ext cx="3875521" cy="4429873"/>
            <a:chOff x="8082818" y="1696753"/>
            <a:chExt cx="3875521" cy="4429873"/>
          </a:xfrm>
        </p:grpSpPr>
        <p:sp>
          <p:nvSpPr>
            <p:cNvPr id="10" name="TextBox 9"/>
            <p:cNvSpPr txBox="1"/>
            <p:nvPr/>
          </p:nvSpPr>
          <p:spPr>
            <a:xfrm>
              <a:off x="8082818" y="1696753"/>
              <a:ext cx="3875521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Museo Sans 100"/>
                  <a:cs typeface="Museo Sans 100"/>
                </a:rPr>
                <a:t>Use simple</a:t>
              </a:r>
              <a:r>
                <a:rPr lang="en-US" sz="3200" dirty="0">
                  <a:latin typeface="Museo Sans 100"/>
                  <a:cs typeface="Museo Sans 100"/>
                </a:rPr>
                <a:t> </a:t>
              </a:r>
              <a:r>
                <a:rPr lang="en-US" sz="3200" dirty="0" smtClean="0">
                  <a:latin typeface="Museo Sans 100"/>
                  <a:cs typeface="Museo Sans 100"/>
                </a:rPr>
                <a:t>classifier</a:t>
              </a:r>
            </a:p>
            <a:p>
              <a:r>
                <a:rPr lang="en-US" sz="2000" dirty="0" smtClean="0">
                  <a:latin typeface="Museo Sans 100"/>
                  <a:cs typeface="Museo Sans 100"/>
                </a:rPr>
                <a:t>e.g., logistic regression, SVMs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082818" y="2881631"/>
              <a:ext cx="3875521" cy="3244995"/>
              <a:chOff x="6009322" y="3051442"/>
              <a:chExt cx="4568782" cy="3244995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8500274" y="3882513"/>
                <a:ext cx="2077830" cy="75898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latin typeface="Museo Sans 100"/>
                    <a:cs typeface="Museo Sans 100"/>
                  </a:rPr>
                  <a:t>Face</a:t>
                </a:r>
                <a:endParaRPr lang="en-US" sz="3200" baseline="-25000" dirty="0">
                  <a:latin typeface="Museo Sans 100"/>
                  <a:cs typeface="Museo Sans 100"/>
                </a:endParaRPr>
              </a:p>
            </p:txBody>
          </p:sp>
          <p:cxnSp>
            <p:nvCxnSpPr>
              <p:cNvPr id="14" name="Straight Arrow Connector 13"/>
              <p:cNvCxnSpPr>
                <a:endCxn id="13" idx="2"/>
              </p:cNvCxnSpPr>
              <p:nvPr/>
            </p:nvCxnSpPr>
            <p:spPr>
              <a:xfrm>
                <a:off x="6009322" y="3051442"/>
                <a:ext cx="2490952" cy="1210565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endCxn id="13" idx="2"/>
              </p:cNvCxnSpPr>
              <p:nvPr/>
            </p:nvCxnSpPr>
            <p:spPr>
              <a:xfrm>
                <a:off x="6009322" y="4133107"/>
                <a:ext cx="2490952" cy="128900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endCxn id="13" idx="2"/>
              </p:cNvCxnSpPr>
              <p:nvPr/>
            </p:nvCxnSpPr>
            <p:spPr>
              <a:xfrm flipV="1">
                <a:off x="6009322" y="4262007"/>
                <a:ext cx="2490952" cy="2034430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endCxn id="13" idx="2"/>
              </p:cNvCxnSpPr>
              <p:nvPr/>
            </p:nvCxnSpPr>
            <p:spPr>
              <a:xfrm flipV="1">
                <a:off x="6009322" y="4262007"/>
                <a:ext cx="2490952" cy="952765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DSC_00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7" t="12874" r="16612" b="40147"/>
          <a:stretch/>
        </p:blipFill>
        <p:spPr>
          <a:xfrm>
            <a:off x="592643" y="2881631"/>
            <a:ext cx="2142403" cy="2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hand crafted features exist…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34" y="1702045"/>
            <a:ext cx="5870419" cy="381737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96201" y="5519421"/>
            <a:ext cx="9668398" cy="1143000"/>
          </a:xfrm>
          <a:prstGeom prst="rect">
            <a:avLst/>
          </a:prstGeom>
        </p:spPr>
        <p:txBody>
          <a:bodyPr vert="horz" lIns="91432" tIns="45717" rIns="91432" bIns="45717" rtlCol="0" anchor="ctr">
            <a:normAutofit/>
          </a:bodyPr>
          <a:lstStyle>
            <a:lvl1pPr algn="l" defTabSz="45716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useo sans 500"/>
                <a:ea typeface="+mj-ea"/>
                <a:cs typeface="Museo sans 500"/>
              </a:defRPr>
            </a:lvl1pPr>
          </a:lstStyle>
          <a:p>
            <a:r>
              <a:rPr lang="en-US" dirty="0" smtClean="0"/>
              <a:t>… but very painful to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9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image classification approach?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4940" y="1850641"/>
            <a:ext cx="11363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useo Sans 100"/>
                <a:cs typeface="Museo Sans 100"/>
              </a:rPr>
              <a:t>Input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857686" y="1850641"/>
            <a:ext cx="5087508" cy="4279890"/>
            <a:chOff x="2857686" y="1850641"/>
            <a:chExt cx="5087508" cy="4279890"/>
          </a:xfrm>
        </p:grpSpPr>
        <p:grpSp>
          <p:nvGrpSpPr>
            <p:cNvPr id="7" name="Group 6"/>
            <p:cNvGrpSpPr/>
            <p:nvPr/>
          </p:nvGrpSpPr>
          <p:grpSpPr>
            <a:xfrm>
              <a:off x="3469246" y="2877725"/>
              <a:ext cx="4475948" cy="3252806"/>
              <a:chOff x="3469246" y="2199519"/>
              <a:chExt cx="4475948" cy="325280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3148" y="2606805"/>
                <a:ext cx="4057779" cy="2638665"/>
              </a:xfrm>
              <a:prstGeom prst="rect">
                <a:avLst/>
              </a:prstGeom>
            </p:spPr>
          </p:pic>
          <p:sp>
            <p:nvSpPr>
              <p:cNvPr id="3" name="Double Bracket 2"/>
              <p:cNvSpPr/>
              <p:nvPr/>
            </p:nvSpPr>
            <p:spPr>
              <a:xfrm>
                <a:off x="3469246" y="2199519"/>
                <a:ext cx="4475948" cy="3252806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189472" y="1850641"/>
              <a:ext cx="30354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Museo Sans 100"/>
                  <a:cs typeface="Museo Sans 100"/>
                </a:rPr>
                <a:t>Extract features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857686" y="4011918"/>
              <a:ext cx="476281" cy="9844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82818" y="1696753"/>
            <a:ext cx="3875521" cy="4429873"/>
            <a:chOff x="8082818" y="1696753"/>
            <a:chExt cx="3875521" cy="4429873"/>
          </a:xfrm>
        </p:grpSpPr>
        <p:sp>
          <p:nvSpPr>
            <p:cNvPr id="10" name="TextBox 9"/>
            <p:cNvSpPr txBox="1"/>
            <p:nvPr/>
          </p:nvSpPr>
          <p:spPr>
            <a:xfrm>
              <a:off x="8082818" y="1696753"/>
              <a:ext cx="3875521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Museo Sans 100"/>
                  <a:cs typeface="Museo Sans 100"/>
                </a:rPr>
                <a:t>Use simple</a:t>
              </a:r>
              <a:r>
                <a:rPr lang="en-US" sz="3200" dirty="0">
                  <a:latin typeface="Museo Sans 100"/>
                  <a:cs typeface="Museo Sans 100"/>
                </a:rPr>
                <a:t> </a:t>
              </a:r>
              <a:r>
                <a:rPr lang="en-US" sz="3200" dirty="0" smtClean="0">
                  <a:latin typeface="Museo Sans 100"/>
                  <a:cs typeface="Museo Sans 100"/>
                </a:rPr>
                <a:t>classifier</a:t>
              </a:r>
            </a:p>
            <a:p>
              <a:r>
                <a:rPr lang="en-US" sz="2000" dirty="0" smtClean="0">
                  <a:latin typeface="Museo Sans 100"/>
                  <a:cs typeface="Museo Sans 100"/>
                </a:rPr>
                <a:t>e.g., logistic regression, SVMs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082818" y="2881631"/>
              <a:ext cx="3875521" cy="3244995"/>
              <a:chOff x="6009322" y="3051442"/>
              <a:chExt cx="4568782" cy="3244995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8500274" y="3882513"/>
                <a:ext cx="2077830" cy="75898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latin typeface="Museo Sans 100"/>
                    <a:cs typeface="Museo Sans 100"/>
                  </a:rPr>
                  <a:t>Face</a:t>
                </a:r>
                <a:endParaRPr lang="en-US" sz="3200" baseline="-25000" dirty="0">
                  <a:latin typeface="Museo Sans 100"/>
                  <a:cs typeface="Museo Sans 100"/>
                </a:endParaRPr>
              </a:p>
            </p:txBody>
          </p:sp>
          <p:cxnSp>
            <p:nvCxnSpPr>
              <p:cNvPr id="14" name="Straight Arrow Connector 13"/>
              <p:cNvCxnSpPr>
                <a:endCxn id="13" idx="2"/>
              </p:cNvCxnSpPr>
              <p:nvPr/>
            </p:nvCxnSpPr>
            <p:spPr>
              <a:xfrm>
                <a:off x="6009322" y="3051442"/>
                <a:ext cx="2490952" cy="1210565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endCxn id="13" idx="2"/>
              </p:cNvCxnSpPr>
              <p:nvPr/>
            </p:nvCxnSpPr>
            <p:spPr>
              <a:xfrm>
                <a:off x="6009322" y="4133107"/>
                <a:ext cx="2490952" cy="128900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endCxn id="13" idx="2"/>
              </p:cNvCxnSpPr>
              <p:nvPr/>
            </p:nvCxnSpPr>
            <p:spPr>
              <a:xfrm flipV="1">
                <a:off x="6009322" y="4262007"/>
                <a:ext cx="2490952" cy="2034430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endCxn id="13" idx="2"/>
              </p:cNvCxnSpPr>
              <p:nvPr/>
            </p:nvCxnSpPr>
            <p:spPr>
              <a:xfrm flipV="1">
                <a:off x="6009322" y="4262007"/>
                <a:ext cx="2490952" cy="952765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3612919" y="3288011"/>
            <a:ext cx="4199387" cy="2554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endParaRPr lang="en-US" sz="3200" dirty="0" smtClean="0">
              <a:latin typeface="Museo Sans 100"/>
              <a:cs typeface="Museo Sans 100"/>
            </a:endParaRPr>
          </a:p>
          <a:p>
            <a:pPr algn="ctr"/>
            <a:r>
              <a:rPr lang="en-US" sz="3200" dirty="0" smtClean="0">
                <a:latin typeface="Museo Sans 100"/>
                <a:cs typeface="Museo Sans 100"/>
              </a:rPr>
              <a:t>Can we learn features</a:t>
            </a:r>
            <a:br>
              <a:rPr lang="en-US" sz="3200" dirty="0" smtClean="0">
                <a:latin typeface="Museo Sans 100"/>
                <a:cs typeface="Museo Sans 100"/>
              </a:rPr>
            </a:br>
            <a:r>
              <a:rPr lang="en-US" sz="3200" dirty="0" smtClean="0">
                <a:latin typeface="Museo Sans 100"/>
                <a:cs typeface="Museo Sans 100"/>
              </a:rPr>
              <a:t> from data?</a:t>
            </a:r>
          </a:p>
          <a:p>
            <a:pPr algn="ctr"/>
            <a:endParaRPr lang="en-US" sz="3200" dirty="0" smtClean="0">
              <a:latin typeface="Museo Sans 100"/>
              <a:cs typeface="Museo Sans 100"/>
            </a:endParaRPr>
          </a:p>
          <a:p>
            <a:pPr algn="ctr"/>
            <a:endParaRPr lang="en-US" sz="3200" dirty="0" smtClean="0">
              <a:latin typeface="Museo Sans 100"/>
              <a:cs typeface="Museo Sans 100"/>
            </a:endParaRPr>
          </a:p>
        </p:txBody>
      </p:sp>
      <p:pic>
        <p:nvPicPr>
          <p:cNvPr id="23" name="Picture 22" descr="DSC_00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7" t="12874" r="16612" b="40147"/>
          <a:stretch/>
        </p:blipFill>
        <p:spPr>
          <a:xfrm>
            <a:off x="592643" y="2881631"/>
            <a:ext cx="2142403" cy="2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neural network to learn features </a:t>
            </a:r>
            <a:endParaRPr lang="en-US" dirty="0"/>
          </a:p>
        </p:txBody>
      </p:sp>
      <p:pic>
        <p:nvPicPr>
          <p:cNvPr id="5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2447" y="2551963"/>
            <a:ext cx="2289056" cy="2917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2447" y="2061840"/>
            <a:ext cx="2773680" cy="48006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53"/>
          <p:cNvSpPr/>
          <p:nvPr/>
        </p:nvSpPr>
        <p:spPr>
          <a:xfrm>
            <a:off x="4802190" y="1151573"/>
            <a:ext cx="75807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 dirty="0"/>
              <a:t>Input</a:t>
            </a:r>
          </a:p>
        </p:txBody>
      </p:sp>
      <p:sp>
        <p:nvSpPr>
          <p:cNvPr id="8" name="Shape 654"/>
          <p:cNvSpPr/>
          <p:nvPr/>
        </p:nvSpPr>
        <p:spPr>
          <a:xfrm>
            <a:off x="1053863" y="3413884"/>
            <a:ext cx="236218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Learned hierarchy</a:t>
            </a:r>
          </a:p>
        </p:txBody>
      </p:sp>
      <p:sp>
        <p:nvSpPr>
          <p:cNvPr id="9" name="Shape 657"/>
          <p:cNvSpPr/>
          <p:nvPr/>
        </p:nvSpPr>
        <p:spPr>
          <a:xfrm>
            <a:off x="5023718" y="1593609"/>
            <a:ext cx="295467" cy="45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79"/>
                </a:moveTo>
                <a:lnTo>
                  <a:pt x="5400" y="14579"/>
                </a:lnTo>
                <a:lnTo>
                  <a:pt x="5400" y="0"/>
                </a:lnTo>
                <a:lnTo>
                  <a:pt x="16200" y="0"/>
                </a:lnTo>
                <a:lnTo>
                  <a:pt x="16200" y="14579"/>
                </a:lnTo>
                <a:lnTo>
                  <a:pt x="21600" y="14579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B9478C"/>
              </a:gs>
              <a:gs pos="50000">
                <a:srgbClr val="B0007E"/>
              </a:gs>
              <a:gs pos="100000">
                <a:srgbClr val="9C006F"/>
              </a:gs>
            </a:gsLst>
            <a:lin ang="5400000"/>
          </a:gradFill>
          <a:ln w="6350">
            <a:solidFill>
              <a:srgbClr val="B0007E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658"/>
          <p:cNvSpPr/>
          <p:nvPr/>
        </p:nvSpPr>
        <p:spPr>
          <a:xfrm>
            <a:off x="3554543" y="2172483"/>
            <a:ext cx="387685" cy="30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26"/>
                </a:moveTo>
                <a:lnTo>
                  <a:pt x="5400" y="20226"/>
                </a:lnTo>
                <a:lnTo>
                  <a:pt x="5400" y="0"/>
                </a:lnTo>
                <a:lnTo>
                  <a:pt x="16200" y="0"/>
                </a:lnTo>
                <a:lnTo>
                  <a:pt x="16200" y="20226"/>
                </a:lnTo>
                <a:lnTo>
                  <a:pt x="21600" y="20226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B9478C"/>
              </a:gs>
              <a:gs pos="50000">
                <a:srgbClr val="B0007E"/>
              </a:gs>
              <a:gs pos="100000">
                <a:srgbClr val="9C006F"/>
              </a:gs>
            </a:gsLst>
            <a:lin ang="5400000"/>
          </a:gradFill>
          <a:ln w="6350">
            <a:solidFill>
              <a:srgbClr val="B0007E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659"/>
          <p:cNvSpPr/>
          <p:nvPr/>
        </p:nvSpPr>
        <p:spPr>
          <a:xfrm>
            <a:off x="5023718" y="5469086"/>
            <a:ext cx="295467" cy="45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79"/>
                </a:moveTo>
                <a:lnTo>
                  <a:pt x="5400" y="14579"/>
                </a:lnTo>
                <a:lnTo>
                  <a:pt x="5400" y="0"/>
                </a:lnTo>
                <a:lnTo>
                  <a:pt x="16200" y="0"/>
                </a:lnTo>
                <a:lnTo>
                  <a:pt x="16200" y="14579"/>
                </a:lnTo>
                <a:lnTo>
                  <a:pt x="21600" y="14579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B9478C"/>
              </a:gs>
              <a:gs pos="50000">
                <a:srgbClr val="B0007E"/>
              </a:gs>
              <a:gs pos="100000">
                <a:srgbClr val="9C006F"/>
              </a:gs>
            </a:gsLst>
            <a:lin ang="5400000"/>
          </a:gradFill>
          <a:ln w="6350">
            <a:solidFill>
              <a:srgbClr val="B0007E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660"/>
          <p:cNvSpPr/>
          <p:nvPr/>
        </p:nvSpPr>
        <p:spPr>
          <a:xfrm>
            <a:off x="4703116" y="5883824"/>
            <a:ext cx="9874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 sz="1800"/>
            </a:pPr>
            <a:r>
              <a:rPr sz="2400" dirty="0"/>
              <a:t>Output</a:t>
            </a:r>
          </a:p>
        </p:txBody>
      </p:sp>
      <p:sp>
        <p:nvSpPr>
          <p:cNvPr id="21" name="Shape 655"/>
          <p:cNvSpPr/>
          <p:nvPr/>
        </p:nvSpPr>
        <p:spPr>
          <a:xfrm>
            <a:off x="3776806" y="6345489"/>
            <a:ext cx="5982953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00"/>
            </a:lvl1pPr>
          </a:lstStyle>
          <a:p>
            <a:pPr lvl="0">
              <a:defRPr sz="1800"/>
            </a:pPr>
            <a:r>
              <a:rPr sz="900" dirty="0"/>
              <a:t>Lee et al. ‘Convolutional Deep Belief Networks for Scalable Unsupervised Learning of Hierarchical Representations’ ICML 2009</a:t>
            </a:r>
          </a:p>
        </p:txBody>
      </p:sp>
      <p:pic>
        <p:nvPicPr>
          <p:cNvPr id="22" name="image1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5866911" y="2867867"/>
            <a:ext cx="4726581" cy="18261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148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0"/>
            <a:ext cx="10969943" cy="1143000"/>
          </a:xfrm>
        </p:spPr>
        <p:txBody>
          <a:bodyPr/>
          <a:lstStyle/>
          <a:p>
            <a:r>
              <a:rPr lang="en-US" dirty="0" smtClean="0"/>
              <a:t>Sample results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58276" y="1155706"/>
            <a:ext cx="5383398" cy="4525963"/>
          </a:xfrm>
        </p:spPr>
        <p:txBody>
          <a:bodyPr/>
          <a:lstStyle/>
          <a:p>
            <a:r>
              <a:rPr lang="en-US" dirty="0" smtClean="0"/>
              <a:t>Traffic sign recognition (GTSRB)</a:t>
            </a:r>
          </a:p>
          <a:p>
            <a:pPr lvl="1"/>
            <a:r>
              <a:rPr lang="en-US" dirty="0" smtClean="0"/>
              <a:t>99.2% accuracy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95986" y="1155706"/>
            <a:ext cx="5383398" cy="4525963"/>
          </a:xfrm>
        </p:spPr>
        <p:txBody>
          <a:bodyPr/>
          <a:lstStyle/>
          <a:p>
            <a:r>
              <a:rPr lang="en-US" dirty="0" smtClean="0"/>
              <a:t>House number recognition (Google)</a:t>
            </a:r>
          </a:p>
          <a:p>
            <a:pPr lvl="1"/>
            <a:r>
              <a:rPr lang="en-US" dirty="0" smtClean="0"/>
              <a:t>94.3% accuracy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2386548-3B1D-48A4-BFF0-3B93BD2CA58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1474"/>
          <a:stretch/>
        </p:blipFill>
        <p:spPr>
          <a:xfrm>
            <a:off x="658276" y="2735911"/>
            <a:ext cx="10157354" cy="3901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6579" y="2587625"/>
            <a:ext cx="2857686" cy="39687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1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Krizhevsky</a:t>
            </a:r>
            <a:r>
              <a:rPr lang="en-US" sz="3600" dirty="0" smtClean="0"/>
              <a:t> et al. </a:t>
            </a:r>
            <a:r>
              <a:rPr lang="fr-FR" sz="3600" dirty="0" smtClean="0"/>
              <a:t>’</a:t>
            </a:r>
            <a:r>
              <a:rPr lang="en-US" sz="3600" dirty="0" smtClean="0"/>
              <a:t>12: </a:t>
            </a:r>
            <a:br>
              <a:rPr lang="en-US" sz="3600" dirty="0" smtClean="0"/>
            </a:br>
            <a:r>
              <a:rPr lang="en-US" sz="3600" dirty="0" smtClean="0"/>
              <a:t>60M parameters, won 2012 </a:t>
            </a:r>
            <a:r>
              <a:rPr lang="en-US" sz="3600" dirty="0" err="1" smtClean="0"/>
              <a:t>ImageNet</a:t>
            </a:r>
            <a:r>
              <a:rPr lang="en-US" sz="3600" dirty="0" smtClean="0"/>
              <a:t> competition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2386548-3B1D-48A4-BFF0-3B93BD2CA58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35" y="1700558"/>
            <a:ext cx="5920586" cy="48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8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94" y="274639"/>
            <a:ext cx="11746708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ImageNet</a:t>
            </a:r>
            <a:r>
              <a:rPr lang="en-US" sz="3200" dirty="0" smtClean="0"/>
              <a:t> 2012 competition: 1.2M images, 1000 categories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35325" y="6403975"/>
            <a:ext cx="2844059" cy="457200"/>
          </a:xfrm>
          <a:prstGeom prst="rect">
            <a:avLst/>
          </a:prstGeom>
        </p:spPr>
        <p:txBody>
          <a:bodyPr/>
          <a:lstStyle/>
          <a:p>
            <a:fld id="{E2386548-3B1D-48A4-BFF0-3B93BD2CA58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018"/>
          <a:stretch/>
        </p:blipFill>
        <p:spPr>
          <a:xfrm>
            <a:off x="1209489" y="1730375"/>
            <a:ext cx="9344766" cy="37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to scene parsing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©Carlos Guestrin 2005-2014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" y="1447801"/>
            <a:ext cx="12188825" cy="5183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15557" y="2539440"/>
              <a:ext cx="335433" cy="210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0440" y="2525040"/>
                <a:ext cx="266760" cy="2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440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96" y="1430338"/>
            <a:ext cx="11008034" cy="2009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1851" y="3740150"/>
            <a:ext cx="5078677" cy="2857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232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our own Image Classifier!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4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4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learning score card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Pros</a:t>
            </a:r>
            <a:endParaRPr lang="en-US" sz="3200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Enables learning of features rather than hand tuning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Impressive performance gains on</a:t>
            </a:r>
          </a:p>
          <a:p>
            <a:pPr lvl="1"/>
            <a:r>
              <a:rPr lang="en-US" dirty="0" smtClean="0"/>
              <a:t>Computer vision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Some text analysis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Potential for much more impact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451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workflow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58936" y="3163018"/>
            <a:ext cx="1546828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Museo Sans 100"/>
                <a:cs typeface="Museo Sans 100"/>
              </a:rPr>
              <a:t>Lots of labeled data</a:t>
            </a:r>
            <a:endParaRPr lang="en-US" sz="1800" dirty="0">
              <a:latin typeface="Museo Sans 100"/>
              <a:cs typeface="Museo Sans 100"/>
            </a:endParaRPr>
          </a:p>
        </p:txBody>
      </p:sp>
      <p:pic>
        <p:nvPicPr>
          <p:cNvPr id="44" name="image2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735" y="2140654"/>
            <a:ext cx="1125231" cy="8533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71" name="Group 70"/>
          <p:cNvGrpSpPr/>
          <p:nvPr/>
        </p:nvGrpSpPr>
        <p:grpSpPr>
          <a:xfrm>
            <a:off x="2505764" y="1987128"/>
            <a:ext cx="2743413" cy="3383461"/>
            <a:chOff x="2505764" y="1987128"/>
            <a:chExt cx="2743413" cy="3383461"/>
          </a:xfrm>
        </p:grpSpPr>
        <p:sp>
          <p:nvSpPr>
            <p:cNvPr id="37" name="Rectangle 36"/>
            <p:cNvSpPr/>
            <p:nvPr/>
          </p:nvSpPr>
          <p:spPr>
            <a:xfrm>
              <a:off x="3702349" y="1987128"/>
              <a:ext cx="1546828" cy="9842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Training set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702349" y="4386339"/>
              <a:ext cx="1546828" cy="9842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Validation set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  <p:sp>
          <p:nvSpPr>
            <p:cNvPr id="42" name="Shape 692"/>
            <p:cNvSpPr/>
            <p:nvPr/>
          </p:nvSpPr>
          <p:spPr>
            <a:xfrm>
              <a:off x="2732613" y="2628519"/>
              <a:ext cx="54117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dirty="0">
                  <a:latin typeface="Museo Sans 100"/>
                  <a:cs typeface="Museo Sans 100"/>
                </a:rPr>
                <a:t>80%</a:t>
              </a:r>
            </a:p>
          </p:txBody>
        </p:sp>
        <p:sp>
          <p:nvSpPr>
            <p:cNvPr id="43" name="Shape 693"/>
            <p:cNvSpPr/>
            <p:nvPr/>
          </p:nvSpPr>
          <p:spPr>
            <a:xfrm>
              <a:off x="2745437" y="4413884"/>
              <a:ext cx="52834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dirty="0">
                  <a:latin typeface="Museo Sans 100"/>
                  <a:cs typeface="Museo Sans 100"/>
                </a:rPr>
                <a:t>20%</a:t>
              </a:r>
            </a:p>
          </p:txBody>
        </p:sp>
        <p:cxnSp>
          <p:nvCxnSpPr>
            <p:cNvPr id="46" name="Straight Arrow Connector 45"/>
            <p:cNvCxnSpPr>
              <a:stCxn id="36" idx="3"/>
              <a:endCxn id="37" idx="1"/>
            </p:cNvCxnSpPr>
            <p:nvPr/>
          </p:nvCxnSpPr>
          <p:spPr>
            <a:xfrm flipV="1">
              <a:off x="2505764" y="2479253"/>
              <a:ext cx="1196585" cy="11758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6" idx="3"/>
              <a:endCxn id="38" idx="1"/>
            </p:cNvCxnSpPr>
            <p:nvPr/>
          </p:nvCxnSpPr>
          <p:spPr>
            <a:xfrm>
              <a:off x="2505764" y="3655143"/>
              <a:ext cx="1196585" cy="12233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5249177" y="1645762"/>
            <a:ext cx="2942857" cy="1666983"/>
            <a:chOff x="5249177" y="1645762"/>
            <a:chExt cx="2942857" cy="1666983"/>
          </a:xfrm>
        </p:grpSpPr>
        <p:sp>
          <p:nvSpPr>
            <p:cNvPr id="39" name="Oval 38"/>
            <p:cNvSpPr/>
            <p:nvPr/>
          </p:nvSpPr>
          <p:spPr>
            <a:xfrm>
              <a:off x="6207530" y="1645762"/>
              <a:ext cx="1984504" cy="166698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Learn deep neural net model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  <p:cxnSp>
          <p:nvCxnSpPr>
            <p:cNvPr id="50" name="Straight Arrow Connector 49"/>
            <p:cNvCxnSpPr>
              <a:stCxn id="37" idx="3"/>
              <a:endCxn id="39" idx="2"/>
            </p:cNvCxnSpPr>
            <p:nvPr/>
          </p:nvCxnSpPr>
          <p:spPr>
            <a:xfrm>
              <a:off x="5249177" y="2479253"/>
              <a:ext cx="95835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249177" y="3068621"/>
            <a:ext cx="5843191" cy="2644791"/>
            <a:chOff x="5249177" y="3068621"/>
            <a:chExt cx="5843191" cy="2644791"/>
          </a:xfrm>
        </p:grpSpPr>
        <p:sp>
          <p:nvSpPr>
            <p:cNvPr id="40" name="Diamond 39"/>
            <p:cNvSpPr/>
            <p:nvPr/>
          </p:nvSpPr>
          <p:spPr>
            <a:xfrm>
              <a:off x="8996731" y="4043516"/>
              <a:ext cx="2095637" cy="1669896"/>
            </a:xfrm>
            <a:prstGeom prst="diamond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Validate 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  <p:cxnSp>
          <p:nvCxnSpPr>
            <p:cNvPr id="55" name="Straight Arrow Connector 54"/>
            <p:cNvCxnSpPr>
              <a:stCxn id="38" idx="3"/>
              <a:endCxn id="40" idx="1"/>
            </p:cNvCxnSpPr>
            <p:nvPr/>
          </p:nvCxnSpPr>
          <p:spPr>
            <a:xfrm>
              <a:off x="5249177" y="4878464"/>
              <a:ext cx="37475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39" idx="5"/>
            </p:cNvCxnSpPr>
            <p:nvPr/>
          </p:nvCxnSpPr>
          <p:spPr>
            <a:xfrm>
              <a:off x="7901410" y="3068621"/>
              <a:ext cx="1655962" cy="14405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7199782" y="1645762"/>
            <a:ext cx="4247034" cy="3232702"/>
            <a:chOff x="7199782" y="1645762"/>
            <a:chExt cx="4247034" cy="3232702"/>
          </a:xfrm>
        </p:grpSpPr>
        <p:sp>
          <p:nvSpPr>
            <p:cNvPr id="41" name="Shape 703"/>
            <p:cNvSpPr/>
            <p:nvPr/>
          </p:nvSpPr>
          <p:spPr>
            <a:xfrm rot="1800000">
              <a:off x="8479598" y="2125313"/>
              <a:ext cx="2967218" cy="707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0" algn="ctr"/>
              <a:r>
                <a:rPr sz="2000" dirty="0">
                  <a:latin typeface="Museo Sans 100"/>
                  <a:cs typeface="Museo Sans 100"/>
                </a:rPr>
                <a:t>Adjust hyper-</a:t>
              </a:r>
              <a:r>
                <a:rPr sz="2000" dirty="0" smtClean="0">
                  <a:latin typeface="Museo Sans 100"/>
                  <a:cs typeface="Museo Sans 100"/>
                </a:rPr>
                <a:t>parameters</a:t>
              </a:r>
              <a:r>
                <a:rPr lang="en-US" sz="2000" dirty="0" smtClean="0">
                  <a:latin typeface="Museo Sans 100"/>
                  <a:cs typeface="Museo Sans 100"/>
                </a:rPr>
                <a:t>, </a:t>
              </a:r>
            </a:p>
            <a:p>
              <a:pPr lvl="0" algn="ctr"/>
              <a:r>
                <a:rPr lang="en-US" sz="2000" dirty="0" smtClean="0">
                  <a:latin typeface="Museo Sans 100"/>
                  <a:cs typeface="Museo Sans 100"/>
                </a:rPr>
                <a:t>model architecture,…</a:t>
              </a:r>
              <a:endParaRPr sz="2000" dirty="0">
                <a:latin typeface="Museo Sans 100"/>
                <a:cs typeface="Museo Sans 100"/>
              </a:endParaRPr>
            </a:p>
          </p:txBody>
        </p:sp>
        <p:cxnSp>
          <p:nvCxnSpPr>
            <p:cNvPr id="66" name="Curved Connector 65"/>
            <p:cNvCxnSpPr>
              <a:stCxn id="40" idx="3"/>
              <a:endCxn id="39" idx="0"/>
            </p:cNvCxnSpPr>
            <p:nvPr/>
          </p:nvCxnSpPr>
          <p:spPr>
            <a:xfrm flipH="1" flipV="1">
              <a:off x="7199782" y="1645762"/>
              <a:ext cx="3892586" cy="3232702"/>
            </a:xfrm>
            <a:prstGeom prst="curvedConnector4">
              <a:avLst>
                <a:gd name="adj1" fmla="val -5873"/>
                <a:gd name="adj2" fmla="val 107071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74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learning score card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Pros</a:t>
            </a:r>
            <a:endParaRPr lang="en-US" sz="3200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Enables learning of features rather than hand tuning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Impressive performance gains on</a:t>
            </a:r>
          </a:p>
          <a:p>
            <a:pPr lvl="1"/>
            <a:r>
              <a:rPr lang="en-US" dirty="0" smtClean="0"/>
              <a:t>Computer vision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Some text analysis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Potential for much more impact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Cons</a:t>
            </a:r>
            <a:endParaRPr lang="en-US" sz="3200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Computationally really expensive</a:t>
            </a:r>
          </a:p>
          <a:p>
            <a:r>
              <a:rPr lang="en-US" dirty="0"/>
              <a:t>Requires a lot of data for high </a:t>
            </a:r>
            <a:r>
              <a:rPr lang="en-US" dirty="0" smtClean="0"/>
              <a:t>accuracy</a:t>
            </a:r>
          </a:p>
          <a:p>
            <a:r>
              <a:rPr lang="en-US" dirty="0" smtClean="0"/>
              <a:t>Extremely hard to tune</a:t>
            </a:r>
          </a:p>
          <a:p>
            <a:pPr lvl="1"/>
            <a:r>
              <a:rPr lang="en-US" dirty="0" smtClean="0"/>
              <a:t>Choice of architecture</a:t>
            </a:r>
          </a:p>
          <a:p>
            <a:pPr lvl="1"/>
            <a:r>
              <a:rPr lang="en-US" dirty="0" smtClean="0"/>
              <a:t>Parameter types</a:t>
            </a:r>
          </a:p>
          <a:p>
            <a:pPr lvl="1"/>
            <a:r>
              <a:rPr lang="en-US" dirty="0" err="1" smtClean="0"/>
              <a:t>Hyperparameters</a:t>
            </a:r>
            <a:endParaRPr lang="en-US" dirty="0" smtClean="0"/>
          </a:p>
          <a:p>
            <a:pPr lvl="1"/>
            <a:r>
              <a:rPr lang="en-US" dirty="0" smtClean="0"/>
              <a:t>Learning algorithm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Computational + so many choices = incredibly hard to tune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7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do better?</a:t>
            </a:r>
            <a:endParaRPr lang="en-US" dirty="0"/>
          </a:p>
        </p:txBody>
      </p:sp>
      <p:pic>
        <p:nvPicPr>
          <p:cNvPr id="5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2447" y="2551963"/>
            <a:ext cx="2289056" cy="2917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2447" y="2061840"/>
            <a:ext cx="2773680" cy="48006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53"/>
          <p:cNvSpPr/>
          <p:nvPr/>
        </p:nvSpPr>
        <p:spPr>
          <a:xfrm>
            <a:off x="4802190" y="1151573"/>
            <a:ext cx="75807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 dirty="0"/>
              <a:t>Input</a:t>
            </a:r>
          </a:p>
        </p:txBody>
      </p:sp>
      <p:sp>
        <p:nvSpPr>
          <p:cNvPr id="8" name="Shape 654"/>
          <p:cNvSpPr/>
          <p:nvPr/>
        </p:nvSpPr>
        <p:spPr>
          <a:xfrm>
            <a:off x="1053863" y="3413884"/>
            <a:ext cx="236218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Learned hierarchy</a:t>
            </a:r>
          </a:p>
        </p:txBody>
      </p:sp>
      <p:sp>
        <p:nvSpPr>
          <p:cNvPr id="9" name="Shape 657"/>
          <p:cNvSpPr/>
          <p:nvPr/>
        </p:nvSpPr>
        <p:spPr>
          <a:xfrm>
            <a:off x="5023718" y="1593609"/>
            <a:ext cx="295467" cy="45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79"/>
                </a:moveTo>
                <a:lnTo>
                  <a:pt x="5400" y="14579"/>
                </a:lnTo>
                <a:lnTo>
                  <a:pt x="5400" y="0"/>
                </a:lnTo>
                <a:lnTo>
                  <a:pt x="16200" y="0"/>
                </a:lnTo>
                <a:lnTo>
                  <a:pt x="16200" y="14579"/>
                </a:lnTo>
                <a:lnTo>
                  <a:pt x="21600" y="14579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B9478C"/>
              </a:gs>
              <a:gs pos="50000">
                <a:srgbClr val="B0007E"/>
              </a:gs>
              <a:gs pos="100000">
                <a:srgbClr val="9C006F"/>
              </a:gs>
            </a:gsLst>
            <a:lin ang="5400000"/>
          </a:gradFill>
          <a:ln w="6350">
            <a:solidFill>
              <a:srgbClr val="B0007E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658"/>
          <p:cNvSpPr/>
          <p:nvPr/>
        </p:nvSpPr>
        <p:spPr>
          <a:xfrm>
            <a:off x="3554543" y="2172483"/>
            <a:ext cx="387685" cy="30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26"/>
                </a:moveTo>
                <a:lnTo>
                  <a:pt x="5400" y="20226"/>
                </a:lnTo>
                <a:lnTo>
                  <a:pt x="5400" y="0"/>
                </a:lnTo>
                <a:lnTo>
                  <a:pt x="16200" y="0"/>
                </a:lnTo>
                <a:lnTo>
                  <a:pt x="16200" y="20226"/>
                </a:lnTo>
                <a:lnTo>
                  <a:pt x="21600" y="20226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B9478C"/>
              </a:gs>
              <a:gs pos="50000">
                <a:srgbClr val="B0007E"/>
              </a:gs>
              <a:gs pos="100000">
                <a:srgbClr val="9C006F"/>
              </a:gs>
            </a:gsLst>
            <a:lin ang="5400000"/>
          </a:gradFill>
          <a:ln w="6350">
            <a:solidFill>
              <a:srgbClr val="B0007E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659"/>
          <p:cNvSpPr/>
          <p:nvPr/>
        </p:nvSpPr>
        <p:spPr>
          <a:xfrm>
            <a:off x="5023718" y="5469086"/>
            <a:ext cx="295467" cy="45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79"/>
                </a:moveTo>
                <a:lnTo>
                  <a:pt x="5400" y="14579"/>
                </a:lnTo>
                <a:lnTo>
                  <a:pt x="5400" y="0"/>
                </a:lnTo>
                <a:lnTo>
                  <a:pt x="16200" y="0"/>
                </a:lnTo>
                <a:lnTo>
                  <a:pt x="16200" y="14579"/>
                </a:lnTo>
                <a:lnTo>
                  <a:pt x="21600" y="14579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B9478C"/>
              </a:gs>
              <a:gs pos="50000">
                <a:srgbClr val="B0007E"/>
              </a:gs>
              <a:gs pos="100000">
                <a:srgbClr val="9C006F"/>
              </a:gs>
            </a:gsLst>
            <a:lin ang="5400000"/>
          </a:gradFill>
          <a:ln w="6350">
            <a:solidFill>
              <a:srgbClr val="B0007E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660"/>
          <p:cNvSpPr/>
          <p:nvPr/>
        </p:nvSpPr>
        <p:spPr>
          <a:xfrm>
            <a:off x="4703116" y="5883824"/>
            <a:ext cx="9874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 sz="1800"/>
            </a:pPr>
            <a:r>
              <a:rPr sz="2400" dirty="0"/>
              <a:t>Output</a:t>
            </a:r>
          </a:p>
        </p:txBody>
      </p:sp>
      <p:sp>
        <p:nvSpPr>
          <p:cNvPr id="21" name="Shape 655"/>
          <p:cNvSpPr/>
          <p:nvPr/>
        </p:nvSpPr>
        <p:spPr>
          <a:xfrm>
            <a:off x="3776806" y="6345489"/>
            <a:ext cx="5982953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00"/>
            </a:lvl1pPr>
          </a:lstStyle>
          <a:p>
            <a:pPr lvl="0">
              <a:defRPr sz="1800"/>
            </a:pPr>
            <a:r>
              <a:rPr sz="900" dirty="0"/>
              <a:t>Lee et al. ‘Convolutional Deep Belief Networks for Scalable Unsupervised Learning of Hierarchical Representations’ ICML 2009</a:t>
            </a:r>
          </a:p>
        </p:txBody>
      </p:sp>
      <p:pic>
        <p:nvPicPr>
          <p:cNvPr id="22" name="image1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5866911" y="2867867"/>
            <a:ext cx="4726581" cy="18261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6890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features: </a:t>
            </a:r>
            <a:br>
              <a:rPr lang="en-US" dirty="0" smtClean="0"/>
            </a:br>
            <a:r>
              <a:rPr lang="en-US" dirty="0" smtClean="0"/>
              <a:t>									Deep learning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				+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 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1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095" y="115889"/>
            <a:ext cx="1157406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Transfer learning:</a:t>
            </a:r>
            <a:br>
              <a:rPr lang="en-US" dirty="0" smtClean="0"/>
            </a:br>
            <a:r>
              <a:rPr lang="en-US" sz="4000" i="1" dirty="0" smtClean="0"/>
              <a:t>Use data from one domain to help learn on another</a:t>
            </a:r>
            <a:endParaRPr lang="en-US" sz="4000" i="1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25525003"/>
              </p:ext>
            </p:extLst>
          </p:nvPr>
        </p:nvGraphicFramePr>
        <p:xfrm>
          <a:off x="232316" y="165943"/>
          <a:ext cx="11697962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56218" y="2745089"/>
            <a:ext cx="2850197" cy="809403"/>
            <a:chOff x="511095" y="2382339"/>
            <a:chExt cx="2850197" cy="8094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4786" y="2382339"/>
              <a:ext cx="1076506" cy="80940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095" y="2398908"/>
              <a:ext cx="1166347" cy="776265"/>
            </a:xfrm>
            <a:prstGeom prst="rect">
              <a:avLst/>
            </a:prstGeom>
          </p:spPr>
        </p:pic>
      </p:grp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81323894"/>
              </p:ext>
            </p:extLst>
          </p:nvPr>
        </p:nvGraphicFramePr>
        <p:xfrm>
          <a:off x="232316" y="4306091"/>
          <a:ext cx="11697962" cy="2660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832" y="5266095"/>
            <a:ext cx="796077" cy="6342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3209" y="5535513"/>
            <a:ext cx="713816" cy="796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3832" y="6021829"/>
            <a:ext cx="796077" cy="5970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6218" y="5503317"/>
            <a:ext cx="796077" cy="79607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 rot="5400000">
            <a:off x="5768675" y="3878569"/>
            <a:ext cx="651475" cy="762103"/>
            <a:chOff x="3390581" y="2327576"/>
            <a:chExt cx="651475" cy="762103"/>
          </a:xfrm>
        </p:grpSpPr>
        <p:sp>
          <p:nvSpPr>
            <p:cNvPr id="16" name="Right Arrow 15"/>
            <p:cNvSpPr/>
            <p:nvPr/>
          </p:nvSpPr>
          <p:spPr>
            <a:xfrm>
              <a:off x="3390581" y="2327576"/>
              <a:ext cx="651475" cy="76210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/>
            <p:nvPr/>
          </p:nvSpPr>
          <p:spPr>
            <a:xfrm>
              <a:off x="3390581" y="2479997"/>
              <a:ext cx="456033" cy="4572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00" kern="12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93555" y="1288778"/>
            <a:ext cx="649219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Old idea, explored for deep learning by Donahue et al. </a:t>
            </a:r>
            <a:r>
              <a:rPr lang="fr-FR" dirty="0" smtClean="0">
                <a:latin typeface="Museo Sans 100"/>
                <a:cs typeface="Museo Sans 100"/>
              </a:rPr>
              <a:t>’</a:t>
            </a:r>
            <a:r>
              <a:rPr lang="en-US" dirty="0" smtClean="0">
                <a:latin typeface="Museo Sans 100"/>
                <a:cs typeface="Museo Sans 100"/>
              </a:rPr>
              <a:t>14</a:t>
            </a:r>
          </a:p>
        </p:txBody>
      </p:sp>
      <p:sp>
        <p:nvSpPr>
          <p:cNvPr id="3" name="TextBox 2"/>
          <p:cNvSpPr txBox="1"/>
          <p:nvPr/>
        </p:nvSpPr>
        <p:spPr>
          <a:xfrm flipH="1" flipV="1">
            <a:off x="-310724" y="2015058"/>
            <a:ext cx="4278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17306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learned in a neural net</a:t>
            </a:r>
            <a:endParaRPr lang="en-US" dirty="0"/>
          </a:p>
        </p:txBody>
      </p:sp>
      <p:pic>
        <p:nvPicPr>
          <p:cNvPr id="4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681" y="2261767"/>
            <a:ext cx="8518072" cy="272202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3004106" y="1634033"/>
            <a:ext cx="413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useo Sans 100"/>
                <a:cs typeface="Museo Sans 100"/>
              </a:rPr>
              <a:t>Neural net trained for Task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71728" y="5462228"/>
            <a:ext cx="2730235" cy="647139"/>
            <a:chOff x="2109878" y="1744505"/>
            <a:chExt cx="5525558" cy="647139"/>
          </a:xfrm>
        </p:grpSpPr>
        <p:sp>
          <p:nvSpPr>
            <p:cNvPr id="8" name="Left Brace 7"/>
            <p:cNvSpPr/>
            <p:nvPr/>
          </p:nvSpPr>
          <p:spPr>
            <a:xfrm rot="16200000">
              <a:off x="4615335" y="846213"/>
              <a:ext cx="278778" cy="207536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09878" y="1991534"/>
              <a:ext cx="5525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Very specific to Task 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96773" y="5462228"/>
            <a:ext cx="6912925" cy="954915"/>
            <a:chOff x="3717043" y="1744505"/>
            <a:chExt cx="2075362" cy="954915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4615335" y="846213"/>
              <a:ext cx="278778" cy="207536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21686" y="1991534"/>
              <a:ext cx="14760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More generic</a:t>
              </a:r>
            </a:p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Can be used as feature extractor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 rot="16200000">
            <a:off x="-766823" y="3116095"/>
            <a:ext cx="2850197" cy="809403"/>
            <a:chOff x="511095" y="2382339"/>
            <a:chExt cx="2850197" cy="80940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4786" y="2382339"/>
              <a:ext cx="1076506" cy="8094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095" y="2398908"/>
              <a:ext cx="1166347" cy="7762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749653" y="2594680"/>
              <a:ext cx="46292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Museo Sans 100"/>
                  <a:cs typeface="Museo Sans 100"/>
                </a:rPr>
                <a:t>vs.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8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0"/>
            <a:ext cx="10969943" cy="1143000"/>
          </a:xfrm>
        </p:spPr>
        <p:txBody>
          <a:bodyPr/>
          <a:lstStyle/>
          <a:p>
            <a:r>
              <a:rPr lang="en-US" dirty="0" smtClean="0"/>
              <a:t>Transfer learning in more detail…</a:t>
            </a:r>
            <a:endParaRPr lang="en-US" dirty="0"/>
          </a:p>
        </p:txBody>
      </p:sp>
      <p:pic>
        <p:nvPicPr>
          <p:cNvPr id="4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681" y="2261767"/>
            <a:ext cx="8518072" cy="272202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3369255" y="4864088"/>
            <a:ext cx="4045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useo Sans 100"/>
                <a:cs typeface="Museo Sans 100"/>
              </a:rPr>
              <a:t>Neural net trained for Task </a:t>
            </a:r>
            <a:r>
              <a:rPr lang="en-US" sz="2400" dirty="0">
                <a:latin typeface="Museo Sans 100"/>
                <a:cs typeface="Museo Sans 100"/>
              </a:rPr>
              <a:t>1</a:t>
            </a:r>
            <a:endParaRPr lang="en-US" sz="2400" dirty="0" smtClean="0">
              <a:latin typeface="Museo Sans 100"/>
              <a:cs typeface="Museo Sans 10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554302" y="5462228"/>
            <a:ext cx="2730235" cy="647139"/>
            <a:chOff x="1489839" y="1744505"/>
            <a:chExt cx="6765632" cy="647139"/>
          </a:xfrm>
        </p:grpSpPr>
        <p:sp>
          <p:nvSpPr>
            <p:cNvPr id="8" name="Left Brace 7"/>
            <p:cNvSpPr/>
            <p:nvPr/>
          </p:nvSpPr>
          <p:spPr>
            <a:xfrm rot="16200000">
              <a:off x="4615335" y="846213"/>
              <a:ext cx="278778" cy="207536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89839" y="1991534"/>
              <a:ext cx="67656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Very specific to Task 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96773" y="5462228"/>
            <a:ext cx="6857529" cy="1385802"/>
            <a:chOff x="3717043" y="1744505"/>
            <a:chExt cx="2075362" cy="138580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4615335" y="846213"/>
              <a:ext cx="278778" cy="207536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21686" y="1991534"/>
              <a:ext cx="1476049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More generic</a:t>
              </a:r>
            </a:p>
            <a:p>
              <a:pPr algn="ctr"/>
              <a:r>
                <a:rPr lang="en-US" sz="2000" dirty="0" smtClean="0">
                  <a:latin typeface="Museo Sans 100"/>
                  <a:cs typeface="Museo Sans 100"/>
                </a:rPr>
                <a:t>Can be used as feature extractor</a:t>
              </a:r>
            </a:p>
            <a:p>
              <a:pPr algn="ctr"/>
              <a:r>
                <a:rPr lang="en-US" sz="2800" dirty="0" smtClean="0">
                  <a:latin typeface="Museo Sans 100"/>
                  <a:cs typeface="Museo Sans 100"/>
                </a:rPr>
                <a:t>Keep weights fixed!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81805" y="1007163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Museo Sans 100"/>
                <a:cs typeface="Museo Sans 100"/>
              </a:rPr>
              <a:t>For Task 2, learn only end part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0887" y="1801890"/>
            <a:ext cx="796077" cy="3598499"/>
            <a:chOff x="220887" y="2261767"/>
            <a:chExt cx="796077" cy="359849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887" y="4171622"/>
              <a:ext cx="796077" cy="63420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017" y="5064189"/>
              <a:ext cx="713816" cy="79607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887" y="3316204"/>
              <a:ext cx="796077" cy="59705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887" y="2261767"/>
              <a:ext cx="796077" cy="796077"/>
            </a:xfrm>
            <a:prstGeom prst="rect">
              <a:avLst/>
            </a:prstGeom>
          </p:spPr>
        </p:pic>
      </p:grpSp>
      <p:sp>
        <p:nvSpPr>
          <p:cNvPr id="17" name="Freeform 16"/>
          <p:cNvSpPr/>
          <p:nvPr/>
        </p:nvSpPr>
        <p:spPr>
          <a:xfrm>
            <a:off x="9284712" y="2856327"/>
            <a:ext cx="409980" cy="1613951"/>
          </a:xfrm>
          <a:custGeom>
            <a:avLst/>
            <a:gdLst>
              <a:gd name="connsiteX0" fmla="*/ 206437 w 318449"/>
              <a:gd name="connsiteY0" fmla="*/ 0 h 2857500"/>
              <a:gd name="connsiteX1" fmla="*/ 49 w 318449"/>
              <a:gd name="connsiteY1" fmla="*/ 476250 h 2857500"/>
              <a:gd name="connsiteX2" fmla="*/ 222313 w 318449"/>
              <a:gd name="connsiteY2" fmla="*/ 889000 h 2857500"/>
              <a:gd name="connsiteX3" fmla="*/ 95305 w 318449"/>
              <a:gd name="connsiteY3" fmla="*/ 1539875 h 2857500"/>
              <a:gd name="connsiteX4" fmla="*/ 222313 w 318449"/>
              <a:gd name="connsiteY4" fmla="*/ 1825625 h 2857500"/>
              <a:gd name="connsiteX5" fmla="*/ 174685 w 318449"/>
              <a:gd name="connsiteY5" fmla="*/ 2301875 h 2857500"/>
              <a:gd name="connsiteX6" fmla="*/ 317570 w 318449"/>
              <a:gd name="connsiteY6" fmla="*/ 2555875 h 2857500"/>
              <a:gd name="connsiteX7" fmla="*/ 95305 w 318449"/>
              <a:gd name="connsiteY7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449" h="2857500">
                <a:moveTo>
                  <a:pt x="206437" y="0"/>
                </a:moveTo>
                <a:cubicBezTo>
                  <a:pt x="101920" y="164041"/>
                  <a:pt x="-2597" y="328083"/>
                  <a:pt x="49" y="476250"/>
                </a:cubicBezTo>
                <a:cubicBezTo>
                  <a:pt x="2695" y="624417"/>
                  <a:pt x="206437" y="711729"/>
                  <a:pt x="222313" y="889000"/>
                </a:cubicBezTo>
                <a:cubicBezTo>
                  <a:pt x="238189" y="1066271"/>
                  <a:pt x="95305" y="1383771"/>
                  <a:pt x="95305" y="1539875"/>
                </a:cubicBezTo>
                <a:cubicBezTo>
                  <a:pt x="95305" y="1695979"/>
                  <a:pt x="209083" y="1698625"/>
                  <a:pt x="222313" y="1825625"/>
                </a:cubicBezTo>
                <a:cubicBezTo>
                  <a:pt x="235543" y="1952625"/>
                  <a:pt x="158809" y="2180167"/>
                  <a:pt x="174685" y="2301875"/>
                </a:cubicBezTo>
                <a:cubicBezTo>
                  <a:pt x="190561" y="2423583"/>
                  <a:pt x="330800" y="2463271"/>
                  <a:pt x="317570" y="2555875"/>
                </a:cubicBezTo>
                <a:cubicBezTo>
                  <a:pt x="304340" y="2648479"/>
                  <a:pt x="145579" y="2783417"/>
                  <a:pt x="95305" y="2857500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9105899" y="1827302"/>
            <a:ext cx="2596289" cy="3062198"/>
            <a:chOff x="8181481" y="1801890"/>
            <a:chExt cx="3173550" cy="3062198"/>
          </a:xfrm>
        </p:grpSpPr>
        <p:sp>
          <p:nvSpPr>
            <p:cNvPr id="26" name="Rectangle 25"/>
            <p:cNvSpPr/>
            <p:nvPr/>
          </p:nvSpPr>
          <p:spPr>
            <a:xfrm>
              <a:off x="8288169" y="1898093"/>
              <a:ext cx="1793112" cy="2965995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8181481" y="1801890"/>
              <a:ext cx="3173550" cy="2802423"/>
              <a:chOff x="7757792" y="1959264"/>
              <a:chExt cx="4719251" cy="416736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757792" y="1959264"/>
                <a:ext cx="4393741" cy="1052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Museo Sans 100"/>
                    <a:cs typeface="Museo Sans 100"/>
                  </a:rPr>
                  <a:t>Use simple</a:t>
                </a:r>
                <a:r>
                  <a:rPr lang="en-US" sz="2400" dirty="0">
                    <a:latin typeface="Museo Sans 100"/>
                    <a:cs typeface="Museo Sans 100"/>
                  </a:rPr>
                  <a:t> </a:t>
                </a:r>
                <a:r>
                  <a:rPr lang="en-US" sz="2400" dirty="0" smtClean="0">
                    <a:latin typeface="Museo Sans 100"/>
                    <a:cs typeface="Museo Sans 100"/>
                  </a:rPr>
                  <a:t>classifier</a:t>
                </a:r>
              </a:p>
              <a:p>
                <a:r>
                  <a:rPr lang="en-US" sz="1600" dirty="0" smtClean="0">
                    <a:latin typeface="Museo Sans 100"/>
                    <a:cs typeface="Museo Sans 100"/>
                  </a:rPr>
                  <a:t>e.g., logistic regression, SVMs</a:t>
                </a: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8082818" y="2881631"/>
                <a:ext cx="4394225" cy="3244997"/>
                <a:chOff x="6009322" y="3051442"/>
                <a:chExt cx="5180273" cy="3244997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8500273" y="3882514"/>
                  <a:ext cx="2689322" cy="75898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 smtClean="0">
                      <a:latin typeface="Museo Sans 100"/>
                      <a:cs typeface="Museo Sans 100"/>
                    </a:rPr>
                    <a:t>Class?</a:t>
                  </a:r>
                  <a:endParaRPr lang="en-US" sz="1800" baseline="-25000" dirty="0">
                    <a:latin typeface="Museo Sans 100"/>
                    <a:cs typeface="Museo Sans 100"/>
                  </a:endParaRPr>
                </a:p>
              </p:txBody>
            </p:sp>
            <p:cxnSp>
              <p:nvCxnSpPr>
                <p:cNvPr id="22" name="Straight Arrow Connector 21"/>
                <p:cNvCxnSpPr>
                  <a:endCxn id="21" idx="2"/>
                </p:cNvCxnSpPr>
                <p:nvPr/>
              </p:nvCxnSpPr>
              <p:spPr>
                <a:xfrm>
                  <a:off x="6009322" y="3051442"/>
                  <a:ext cx="2490957" cy="1210566"/>
                </a:xfrm>
                <a:prstGeom prst="straightConnector1">
                  <a:avLst/>
                </a:prstGeom>
                <a:ln>
                  <a:solidFill>
                    <a:schemeClr val="accent5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endCxn id="21" idx="2"/>
                </p:cNvCxnSpPr>
                <p:nvPr/>
              </p:nvCxnSpPr>
              <p:spPr>
                <a:xfrm>
                  <a:off x="6009322" y="4133107"/>
                  <a:ext cx="2490957" cy="128901"/>
                </a:xfrm>
                <a:prstGeom prst="straightConnector1">
                  <a:avLst/>
                </a:prstGeom>
                <a:ln>
                  <a:solidFill>
                    <a:schemeClr val="accent5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endCxn id="21" idx="2"/>
                </p:cNvCxnSpPr>
                <p:nvPr/>
              </p:nvCxnSpPr>
              <p:spPr>
                <a:xfrm flipV="1">
                  <a:off x="6009322" y="4262008"/>
                  <a:ext cx="2490957" cy="2034431"/>
                </a:xfrm>
                <a:prstGeom prst="straightConnector1">
                  <a:avLst/>
                </a:prstGeom>
                <a:ln>
                  <a:solidFill>
                    <a:schemeClr val="accent5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>
                  <a:endCxn id="21" idx="2"/>
                </p:cNvCxnSpPr>
                <p:nvPr/>
              </p:nvCxnSpPr>
              <p:spPr>
                <a:xfrm flipV="1">
                  <a:off x="6009322" y="4262008"/>
                  <a:ext cx="2490957" cy="952767"/>
                </a:xfrm>
                <a:prstGeom prst="straightConnector1">
                  <a:avLst/>
                </a:prstGeom>
                <a:ln>
                  <a:solidFill>
                    <a:schemeClr val="accent5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03697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pic>
        <p:nvPicPr>
          <p:cNvPr id="4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6195" y="2343423"/>
            <a:ext cx="3297781" cy="27371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900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/>
          </p:cNvSpPr>
          <p:nvPr>
            <p:ph type="title"/>
          </p:nvPr>
        </p:nvSpPr>
        <p:spPr>
          <a:xfrm>
            <a:off x="658276" y="274640"/>
            <a:ext cx="10969944" cy="1143001"/>
          </a:xfrm>
          <a:prstGeom prst="rect">
            <a:avLst/>
          </a:prstGeom>
        </p:spPr>
        <p:txBody>
          <a:bodyPr/>
          <a:lstStyle>
            <a:lvl1pPr defTabSz="402336">
              <a:defRPr sz="3432"/>
            </a:lvl1pPr>
          </a:lstStyle>
          <a:p>
            <a:pPr lvl="0">
              <a:defRPr sz="1800"/>
            </a:pPr>
            <a:r>
              <a:rPr sz="3432"/>
              <a:t>Using ImageNet-trained network as extractor for general features</a:t>
            </a:r>
          </a:p>
        </p:txBody>
      </p:sp>
      <p:sp>
        <p:nvSpPr>
          <p:cNvPr id="795" name="Shape 795"/>
          <p:cNvSpPr>
            <a:spLocks noGrp="1"/>
          </p:cNvSpPr>
          <p:nvPr>
            <p:ph type="body" idx="1"/>
          </p:nvPr>
        </p:nvSpPr>
        <p:spPr>
          <a:xfrm>
            <a:off x="654407" y="1600202"/>
            <a:ext cx="10969944" cy="4525963"/>
          </a:xfrm>
          <a:prstGeom prst="rect">
            <a:avLst/>
          </a:prstGeom>
        </p:spPr>
        <p:txBody>
          <a:bodyPr/>
          <a:lstStyle/>
          <a:p>
            <a:pPr marL="300037" lvl="0" indent="-300037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2728"/>
                </a:solidFill>
              </a:rPr>
              <a:t>Using classic AlexNet architechture pioneered by Alex Krizhevsky et. al in </a:t>
            </a:r>
            <a:r>
              <a:rPr sz="2800">
                <a:solidFill>
                  <a:srgbClr val="2B2728"/>
                </a:solidFill>
                <a:hlinkClick r:id="rId2"/>
              </a:rPr>
              <a:t>ImageNet Classification with Deep Convolutional Neural Networks</a:t>
            </a:r>
            <a:r>
              <a:rPr sz="2800">
                <a:solidFill>
                  <a:srgbClr val="2B2728"/>
                </a:solidFill>
              </a:rPr>
              <a:t> </a:t>
            </a:r>
          </a:p>
          <a:p>
            <a:pPr marL="300037" lvl="0" indent="-300037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2728"/>
                </a:solidFill>
              </a:rPr>
              <a:t>It turns out that a neural network trained on ~1 million images of about 1000 classes makes a surprisingly general feature extractor</a:t>
            </a:r>
          </a:p>
          <a:p>
            <a:pPr marL="300037" lvl="0" indent="-300037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2728"/>
                </a:solidFill>
              </a:rPr>
              <a:t>First illustrated by Donahue et al in </a:t>
            </a:r>
            <a:r>
              <a:rPr sz="2800">
                <a:solidFill>
                  <a:srgbClr val="2B2728"/>
                </a:solidFill>
                <a:hlinkClick r:id="rId3"/>
              </a:rPr>
              <a:t>DeCAF: A Deep Convolutional Activation Feature for Generic Visual Recognition</a:t>
            </a:r>
          </a:p>
        </p:txBody>
      </p:sp>
      <p:sp>
        <p:nvSpPr>
          <p:cNvPr id="796" name="Shape 796"/>
          <p:cNvSpPr>
            <a:spLocks noGrp="1"/>
          </p:cNvSpPr>
          <p:nvPr>
            <p:ph type="sldNum" sz="quarter" idx="4294967295"/>
          </p:nvPr>
        </p:nvSpPr>
        <p:spPr>
          <a:xfrm>
            <a:off x="-16929" y="6482846"/>
            <a:ext cx="2844059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000">
                <a:solidFill>
                  <a:srgbClr val="888888"/>
                </a:solidFill>
              </a:rPr>
              <a:t>50</a:t>
            </a:fld>
            <a:endParaRPr sz="20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07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" grpId="0" build="p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4764"/>
            <a:ext cx="10969943" cy="1143000"/>
          </a:xfrm>
        </p:spPr>
        <p:txBody>
          <a:bodyPr/>
          <a:lstStyle/>
          <a:p>
            <a:r>
              <a:rPr lang="en-US" dirty="0"/>
              <a:t>Transfer learning with deep features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3934505" y="1987128"/>
            <a:ext cx="2846606" cy="3383461"/>
            <a:chOff x="2402571" y="1987128"/>
            <a:chExt cx="2846606" cy="3383461"/>
          </a:xfrm>
        </p:grpSpPr>
        <p:sp>
          <p:nvSpPr>
            <p:cNvPr id="53" name="Rectangle 52"/>
            <p:cNvSpPr/>
            <p:nvPr/>
          </p:nvSpPr>
          <p:spPr>
            <a:xfrm>
              <a:off x="3702349" y="1987128"/>
              <a:ext cx="1546828" cy="9842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Training set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02349" y="4386339"/>
              <a:ext cx="1546828" cy="9842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Validation set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  <p:sp>
          <p:nvSpPr>
            <p:cNvPr id="56" name="Shape 692"/>
            <p:cNvSpPr/>
            <p:nvPr/>
          </p:nvSpPr>
          <p:spPr>
            <a:xfrm>
              <a:off x="2637357" y="2628519"/>
              <a:ext cx="54117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dirty="0">
                  <a:latin typeface="Museo Sans 100"/>
                  <a:cs typeface="Museo Sans 100"/>
                </a:rPr>
                <a:t>80%</a:t>
              </a:r>
            </a:p>
          </p:txBody>
        </p:sp>
        <p:sp>
          <p:nvSpPr>
            <p:cNvPr id="57" name="Shape 693"/>
            <p:cNvSpPr/>
            <p:nvPr/>
          </p:nvSpPr>
          <p:spPr>
            <a:xfrm>
              <a:off x="2650181" y="4318634"/>
              <a:ext cx="52834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dirty="0">
                  <a:latin typeface="Museo Sans 100"/>
                  <a:cs typeface="Museo Sans 100"/>
                </a:rPr>
                <a:t>20%</a:t>
              </a:r>
            </a:p>
          </p:txBody>
        </p:sp>
        <p:cxnSp>
          <p:nvCxnSpPr>
            <p:cNvPr id="59" name="Straight Arrow Connector 58"/>
            <p:cNvCxnSpPr>
              <a:stCxn id="68" idx="3"/>
              <a:endCxn id="53" idx="1"/>
            </p:cNvCxnSpPr>
            <p:nvPr/>
          </p:nvCxnSpPr>
          <p:spPr>
            <a:xfrm flipV="1">
              <a:off x="2402571" y="2479253"/>
              <a:ext cx="1299778" cy="11758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68" idx="3"/>
              <a:endCxn id="54" idx="1"/>
            </p:cNvCxnSpPr>
            <p:nvPr/>
          </p:nvCxnSpPr>
          <p:spPr>
            <a:xfrm>
              <a:off x="2402571" y="3655143"/>
              <a:ext cx="1299778" cy="12233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6781111" y="1645761"/>
            <a:ext cx="2016075" cy="1666983"/>
            <a:chOff x="6017198" y="1645762"/>
            <a:chExt cx="2016075" cy="1666983"/>
          </a:xfrm>
        </p:grpSpPr>
        <p:sp>
          <p:nvSpPr>
            <p:cNvPr id="62" name="Oval 61"/>
            <p:cNvSpPr/>
            <p:nvPr/>
          </p:nvSpPr>
          <p:spPr>
            <a:xfrm>
              <a:off x="6366290" y="1645762"/>
              <a:ext cx="1666983" cy="166698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Learn simple model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  <p:cxnSp>
          <p:nvCxnSpPr>
            <p:cNvPr id="63" name="Straight Arrow Connector 62"/>
            <p:cNvCxnSpPr>
              <a:stCxn id="53" idx="3"/>
              <a:endCxn id="62" idx="2"/>
            </p:cNvCxnSpPr>
            <p:nvPr/>
          </p:nvCxnSpPr>
          <p:spPr>
            <a:xfrm>
              <a:off x="6017198" y="2479254"/>
              <a:ext cx="34909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349184" y="3163018"/>
            <a:ext cx="1546828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Museo Sans 100"/>
                <a:cs typeface="Museo Sans 100"/>
              </a:rPr>
              <a:t>Some labeled data</a:t>
            </a:r>
            <a:endParaRPr lang="en-US" sz="1800" dirty="0">
              <a:latin typeface="Museo Sans 100"/>
              <a:cs typeface="Museo Sans 100"/>
            </a:endParaRPr>
          </a:p>
        </p:txBody>
      </p:sp>
      <p:pic>
        <p:nvPicPr>
          <p:cNvPr id="65" name="image2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983" y="2140654"/>
            <a:ext cx="1125231" cy="8533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67" name="Group 66"/>
          <p:cNvGrpSpPr/>
          <p:nvPr/>
        </p:nvGrpSpPr>
        <p:grpSpPr>
          <a:xfrm>
            <a:off x="1896012" y="1217374"/>
            <a:ext cx="2038493" cy="3470590"/>
            <a:chOff x="1896012" y="1217374"/>
            <a:chExt cx="2038493" cy="3470590"/>
          </a:xfrm>
        </p:grpSpPr>
        <p:sp>
          <p:nvSpPr>
            <p:cNvPr id="68" name="Rectangle 67"/>
            <p:cNvSpPr/>
            <p:nvPr/>
          </p:nvSpPr>
          <p:spPr>
            <a:xfrm>
              <a:off x="2387677" y="2622322"/>
              <a:ext cx="1546828" cy="206564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Extract features with neural net trained on different task 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  <p:pic>
          <p:nvPicPr>
            <p:cNvPr id="69" name="image27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53174" y="1217374"/>
              <a:ext cx="1417599" cy="1261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cxnSp>
          <p:nvCxnSpPr>
            <p:cNvPr id="70" name="Straight Arrow Connector 69"/>
            <p:cNvCxnSpPr>
              <a:stCxn id="64" idx="3"/>
              <a:endCxn id="68" idx="1"/>
            </p:cNvCxnSpPr>
            <p:nvPr/>
          </p:nvCxnSpPr>
          <p:spPr>
            <a:xfrm>
              <a:off x="1896012" y="3655143"/>
              <a:ext cx="4916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6781111" y="3068620"/>
            <a:ext cx="3374571" cy="2644792"/>
            <a:chOff x="6781111" y="3068620"/>
            <a:chExt cx="3374571" cy="2644792"/>
          </a:xfrm>
        </p:grpSpPr>
        <p:cxnSp>
          <p:nvCxnSpPr>
            <p:cNvPr id="76" name="Straight Arrow Connector 75"/>
            <p:cNvCxnSpPr>
              <a:stCxn id="54" idx="3"/>
              <a:endCxn id="78" idx="1"/>
            </p:cNvCxnSpPr>
            <p:nvPr/>
          </p:nvCxnSpPr>
          <p:spPr>
            <a:xfrm>
              <a:off x="6781111" y="4878464"/>
              <a:ext cx="127893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2" idx="5"/>
              <a:endCxn id="78" idx="0"/>
            </p:cNvCxnSpPr>
            <p:nvPr/>
          </p:nvCxnSpPr>
          <p:spPr>
            <a:xfrm>
              <a:off x="8553062" y="3068620"/>
              <a:ext cx="554802" cy="9748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Diamond 77"/>
            <p:cNvSpPr/>
            <p:nvPr/>
          </p:nvSpPr>
          <p:spPr>
            <a:xfrm>
              <a:off x="8060045" y="4043516"/>
              <a:ext cx="2095637" cy="1669896"/>
            </a:xfrm>
            <a:prstGeom prst="diamond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Validate 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55682" y="4386339"/>
            <a:ext cx="1922010" cy="984250"/>
            <a:chOff x="10155682" y="4386339"/>
            <a:chExt cx="1922010" cy="984250"/>
          </a:xfrm>
        </p:grpSpPr>
        <p:sp>
          <p:nvSpPr>
            <p:cNvPr id="80" name="Rectangle 79"/>
            <p:cNvSpPr/>
            <p:nvPr/>
          </p:nvSpPr>
          <p:spPr>
            <a:xfrm>
              <a:off x="10669779" y="4386339"/>
              <a:ext cx="1407913" cy="9842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latin typeface="Museo Sans 100"/>
                  <a:cs typeface="Museo Sans 100"/>
                </a:rPr>
                <a:t>Deploy in production</a:t>
              </a:r>
              <a:endParaRPr lang="en-US" sz="1800" dirty="0">
                <a:latin typeface="Museo Sans 100"/>
                <a:cs typeface="Museo Sans 100"/>
              </a:endParaRPr>
            </a:p>
          </p:txBody>
        </p:sp>
        <p:cxnSp>
          <p:nvCxnSpPr>
            <p:cNvPr id="81" name="Straight Arrow Connector 80"/>
            <p:cNvCxnSpPr>
              <a:stCxn id="78" idx="3"/>
              <a:endCxn id="80" idx="1"/>
            </p:cNvCxnSpPr>
            <p:nvPr/>
          </p:nvCxnSpPr>
          <p:spPr>
            <a:xfrm>
              <a:off x="10155682" y="4878464"/>
              <a:ext cx="5140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545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life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54116" y="1760542"/>
            <a:ext cx="7888164" cy="3777048"/>
            <a:chOff x="1654116" y="1760542"/>
            <a:chExt cx="7888164" cy="3777048"/>
          </a:xfrm>
        </p:grpSpPr>
        <p:pic>
          <p:nvPicPr>
            <p:cNvPr id="3" name="image30.png" descr="Compology Logo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37351" y="1760542"/>
              <a:ext cx="2503659" cy="48603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" name="image3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4116" y="2652585"/>
              <a:ext cx="3846672" cy="2885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" name="image32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695608" y="2652586"/>
              <a:ext cx="3846672" cy="288500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24958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>
            <a:spLocks noGrp="1"/>
          </p:cNvSpPr>
          <p:nvPr>
            <p:ph type="title"/>
          </p:nvPr>
        </p:nvSpPr>
        <p:spPr>
          <a:xfrm>
            <a:off x="667148" y="1627406"/>
            <a:ext cx="10656199" cy="31902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What else can we do with Deep Features?</a:t>
            </a:r>
          </a:p>
        </p:txBody>
      </p:sp>
      <p:sp>
        <p:nvSpPr>
          <p:cNvPr id="817" name="Shape 817"/>
          <p:cNvSpPr>
            <a:spLocks noGrp="1"/>
          </p:cNvSpPr>
          <p:nvPr>
            <p:ph type="sldNum" sz="quarter" idx="4294967295"/>
          </p:nvPr>
        </p:nvSpPr>
        <p:spPr>
          <a:xfrm>
            <a:off x="0" y="6475066"/>
            <a:ext cx="2844059" cy="4001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000">
                <a:solidFill>
                  <a:srgbClr val="888888"/>
                </a:solidFill>
              </a:rPr>
              <a:t>53</a:t>
            </a:fld>
            <a:endParaRPr sz="20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1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>
            <a:spLocks noGrp="1"/>
          </p:cNvSpPr>
          <p:nvPr>
            <p:ph type="title"/>
          </p:nvPr>
        </p:nvSpPr>
        <p:spPr>
          <a:xfrm>
            <a:off x="658286" y="274646"/>
            <a:ext cx="10969944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Finding similar images</a:t>
            </a:r>
          </a:p>
        </p:txBody>
      </p:sp>
      <p:pic>
        <p:nvPicPr>
          <p:cNvPr id="820" name="image3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239" y="2690397"/>
            <a:ext cx="2976279" cy="1600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image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8017" y="1674402"/>
            <a:ext cx="2031472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image3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8969" y="2259270"/>
            <a:ext cx="2234619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image3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9031" y="3860132"/>
            <a:ext cx="2106651" cy="648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image37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24681" y="3027953"/>
            <a:ext cx="2065330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image38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22356" y="4704353"/>
            <a:ext cx="1354314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image39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438969" y="4043953"/>
            <a:ext cx="267477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image40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145199" y="2690402"/>
            <a:ext cx="1354314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Shape 828"/>
          <p:cNvSpPr/>
          <p:nvPr/>
        </p:nvSpPr>
        <p:spPr>
          <a:xfrm>
            <a:off x="4276791" y="3074748"/>
            <a:ext cx="1492250" cy="72189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9478C"/>
              </a:gs>
              <a:gs pos="50000">
                <a:srgbClr val="B0007E"/>
              </a:gs>
              <a:gs pos="100000">
                <a:srgbClr val="9C006F"/>
              </a:gs>
            </a:gsLst>
            <a:lin ang="5400000"/>
          </a:gradFill>
          <a:ln w="6350">
            <a:solidFill>
              <a:srgbClr val="B0007E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9" name="Shape 829"/>
          <p:cNvSpPr>
            <a:spLocks noGrp="1"/>
          </p:cNvSpPr>
          <p:nvPr>
            <p:ph type="sldNum" sz="quarter" idx="4294967295"/>
          </p:nvPr>
        </p:nvSpPr>
        <p:spPr>
          <a:xfrm>
            <a:off x="0" y="6473798"/>
            <a:ext cx="2844059" cy="4001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000">
                <a:solidFill>
                  <a:srgbClr val="888888"/>
                </a:solidFill>
              </a:rPr>
              <a:pPr lvl="0" algn="l">
                <a:defRPr sz="1800">
                  <a:solidFill>
                    <a:srgbClr val="000000"/>
                  </a:solidFill>
                </a:defRPr>
              </a:pPr>
              <a:t>54</a:t>
            </a:fld>
            <a:endParaRPr sz="2000"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6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7396163" y="1217613"/>
            <a:ext cx="4792662" cy="4721225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pPr>
              <a:buNone/>
            </a:pPr>
            <a:r>
              <a:rPr lang="en" sz="2400" dirty="0"/>
              <a:t>Vectorizing images entails embedding images as vectors</a:t>
            </a:r>
          </a:p>
          <a:p>
            <a:pPr>
              <a:buNone/>
            </a:pPr>
            <a:endParaRPr sz="2400" dirty="0"/>
          </a:p>
          <a:p>
            <a:pPr>
              <a:buNone/>
            </a:pPr>
            <a:r>
              <a:rPr lang="en" sz="2400" dirty="0"/>
              <a:t>Vectors may encode raw pixels or more complex transformations of the pixels</a:t>
            </a:r>
          </a:p>
          <a:p>
            <a:pPr>
              <a:buNone/>
            </a:pPr>
            <a:endParaRPr sz="2400" dirty="0"/>
          </a:p>
          <a:p>
            <a:pPr>
              <a:buNone/>
            </a:pPr>
            <a:r>
              <a:rPr lang="en" sz="2400" dirty="0"/>
              <a:t>Similarity is </a:t>
            </a:r>
            <a:r>
              <a:rPr lang="en" sz="2400" dirty="0" smtClean="0"/>
              <a:t>derived from </a:t>
            </a:r>
            <a:r>
              <a:rPr lang="en" sz="2400" dirty="0"/>
              <a:t>a distance function, usually geometric distance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title" idx="4294967295"/>
          </p:nvPr>
        </p:nvSpPr>
        <p:spPr>
          <a:xfrm>
            <a:off x="0" y="350838"/>
            <a:ext cx="10969625" cy="866775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r>
              <a:rPr lang="en" sz="3700" dirty="0"/>
              <a:t>Image Similarity</a:t>
            </a:r>
          </a:p>
        </p:txBody>
      </p:sp>
      <p:cxnSp>
        <p:nvCxnSpPr>
          <p:cNvPr id="136" name="Shape 136"/>
          <p:cNvCxnSpPr/>
          <p:nvPr/>
        </p:nvCxnSpPr>
        <p:spPr>
          <a:xfrm rot="10800000" flipH="1">
            <a:off x="3249785" y="5012649"/>
            <a:ext cx="749805" cy="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" name="Shape 137"/>
          <p:cNvCxnSpPr/>
          <p:nvPr/>
        </p:nvCxnSpPr>
        <p:spPr>
          <a:xfrm rot="10800000" flipH="1">
            <a:off x="3249803" y="2369266"/>
            <a:ext cx="749805" cy="9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" name="Shape 138"/>
          <p:cNvSpPr/>
          <p:nvPr/>
        </p:nvSpPr>
        <p:spPr>
          <a:xfrm>
            <a:off x="4126193" y="1359933"/>
            <a:ext cx="516664" cy="21056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pPr algn="ctr"/>
            <a:r>
              <a:rPr lang="en"/>
              <a:t>a</a:t>
            </a:r>
            <a:r>
              <a:rPr lang="en" baseline="-25000"/>
              <a:t>1</a:t>
            </a:r>
          </a:p>
          <a:p>
            <a:pPr algn="ctr"/>
            <a:r>
              <a:rPr lang="en"/>
              <a:t>a</a:t>
            </a:r>
            <a:r>
              <a:rPr lang="en" baseline="-25000"/>
              <a:t>2</a:t>
            </a:r>
          </a:p>
          <a:p>
            <a:pPr algn="ctr"/>
            <a:r>
              <a:rPr lang="en"/>
              <a:t>.</a:t>
            </a:r>
          </a:p>
          <a:p>
            <a:pPr algn="ctr"/>
            <a:r>
              <a:rPr lang="en"/>
              <a:t>.</a:t>
            </a:r>
          </a:p>
          <a:p>
            <a:pPr algn="ctr"/>
            <a:r>
              <a:rPr lang="en"/>
              <a:t>.</a:t>
            </a:r>
          </a:p>
          <a:p>
            <a:pPr algn="ctr"/>
            <a:r>
              <a:rPr lang="en"/>
              <a:t>a</a:t>
            </a:r>
            <a:r>
              <a:rPr lang="en" baseline="-25000"/>
              <a:t>k</a:t>
            </a:r>
          </a:p>
        </p:txBody>
      </p:sp>
      <p:sp>
        <p:nvSpPr>
          <p:cNvPr id="139" name="Shape 139"/>
          <p:cNvSpPr/>
          <p:nvPr/>
        </p:nvSpPr>
        <p:spPr>
          <a:xfrm>
            <a:off x="4126193" y="3969867"/>
            <a:ext cx="516664" cy="21056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pPr algn="ctr"/>
            <a:r>
              <a:rPr lang="en"/>
              <a:t>b</a:t>
            </a:r>
            <a:r>
              <a:rPr lang="en" baseline="-25000"/>
              <a:t>1</a:t>
            </a:r>
          </a:p>
          <a:p>
            <a:pPr algn="ctr"/>
            <a:r>
              <a:rPr lang="en"/>
              <a:t>b</a:t>
            </a:r>
            <a:r>
              <a:rPr lang="en" baseline="-25000"/>
              <a:t>2</a:t>
            </a:r>
          </a:p>
          <a:p>
            <a:pPr algn="ctr"/>
            <a:r>
              <a:rPr lang="en"/>
              <a:t>.</a:t>
            </a:r>
          </a:p>
          <a:p>
            <a:pPr algn="ctr"/>
            <a:r>
              <a:rPr lang="en"/>
              <a:t>.</a:t>
            </a:r>
          </a:p>
          <a:p>
            <a:pPr algn="ctr"/>
            <a:r>
              <a:rPr lang="en"/>
              <a:t>.</a:t>
            </a:r>
          </a:p>
          <a:p>
            <a:pPr algn="ctr"/>
            <a:r>
              <a:rPr lang="en"/>
              <a:t>b</a:t>
            </a:r>
            <a:r>
              <a:rPr lang="en" baseline="-25000"/>
              <a:t>k</a:t>
            </a:r>
          </a:p>
        </p:txBody>
      </p:sp>
      <p:cxnSp>
        <p:nvCxnSpPr>
          <p:cNvPr id="140" name="Shape 140"/>
          <p:cNvCxnSpPr>
            <a:stCxn id="138" idx="3"/>
            <a:endCxn id="141" idx="3"/>
          </p:cNvCxnSpPr>
          <p:nvPr/>
        </p:nvCxnSpPr>
        <p:spPr>
          <a:xfrm>
            <a:off x="4642856" y="2412733"/>
            <a:ext cx="829384" cy="12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2" name="Shape 142"/>
          <p:cNvCxnSpPr>
            <a:stCxn id="139" idx="3"/>
            <a:endCxn id="141" idx="3"/>
          </p:cNvCxnSpPr>
          <p:nvPr/>
        </p:nvCxnSpPr>
        <p:spPr>
          <a:xfrm rot="10800000" flipH="1">
            <a:off x="4642856" y="3695867"/>
            <a:ext cx="829384" cy="13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3" name="Shape 143"/>
          <p:cNvSpPr/>
          <p:nvPr/>
        </p:nvSpPr>
        <p:spPr>
          <a:xfrm>
            <a:off x="5472241" y="3244167"/>
            <a:ext cx="1817926" cy="866800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r>
              <a:rPr lang="en">
                <a:latin typeface="Oxygen"/>
                <a:ea typeface="Oxygen"/>
                <a:cs typeface="Oxygen"/>
                <a:sym typeface="Oxygen"/>
              </a:rPr>
              <a:t>similarity(A,B)</a:t>
            </a:r>
          </a:p>
        </p:txBody>
      </p:sp>
      <p:sp>
        <p:nvSpPr>
          <p:cNvPr id="144" name="Shape 144"/>
          <p:cNvSpPr/>
          <p:nvPr/>
        </p:nvSpPr>
        <p:spPr>
          <a:xfrm>
            <a:off x="936705" y="3492150"/>
            <a:ext cx="2312998" cy="370799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algn="ctr"/>
            <a:r>
              <a:rPr lang="en">
                <a:latin typeface="Oxygen"/>
                <a:ea typeface="Oxygen"/>
                <a:cs typeface="Oxygen"/>
                <a:sym typeface="Oxygen"/>
              </a:rPr>
              <a:t>raw images</a:t>
            </a:r>
          </a:p>
        </p:txBody>
      </p:sp>
      <p:sp>
        <p:nvSpPr>
          <p:cNvPr id="141" name="Shape 141"/>
          <p:cNvSpPr/>
          <p:nvPr/>
        </p:nvSpPr>
        <p:spPr>
          <a:xfrm>
            <a:off x="3159426" y="3510534"/>
            <a:ext cx="2312998" cy="370799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algn="ctr"/>
            <a:r>
              <a:rPr lang="en">
                <a:latin typeface="Oxygen"/>
                <a:ea typeface="Oxygen"/>
                <a:cs typeface="Oxygen"/>
                <a:sym typeface="Oxygen"/>
              </a:rPr>
              <a:t>vectorize</a:t>
            </a:r>
          </a:p>
        </p:txBody>
      </p:sp>
      <p:pic>
        <p:nvPicPr>
          <p:cNvPr id="15" name="image3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580" y="1861265"/>
            <a:ext cx="267477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3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705" y="4220457"/>
            <a:ext cx="1949544" cy="15843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3097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similar </a:t>
            </a:r>
            <a:r>
              <a:rPr lang="en-US" dirty="0"/>
              <a:t>i</a:t>
            </a:r>
            <a:r>
              <a:rPr lang="en-US" dirty="0" smtClean="0"/>
              <a:t>mages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73009" y="2643691"/>
            <a:ext cx="1096994" cy="1634632"/>
          </a:xfrm>
          <a:prstGeom prst="line">
            <a:avLst/>
          </a:prstGeom>
          <a:ln>
            <a:solidFill>
              <a:srgbClr val="0000FF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70003" y="2643691"/>
            <a:ext cx="1666246" cy="2731912"/>
          </a:xfrm>
          <a:prstGeom prst="line">
            <a:avLst/>
          </a:prstGeom>
          <a:ln>
            <a:prstDash val="sysDot"/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36249" y="2346647"/>
            <a:ext cx="2791971" cy="3028956"/>
          </a:xfrm>
          <a:prstGeom prst="line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70004" y="2346647"/>
            <a:ext cx="4458216" cy="297044"/>
          </a:xfrm>
          <a:prstGeom prst="line">
            <a:avLst/>
          </a:prstGeom>
          <a:ln>
            <a:prstDash val="sysDot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088843" y="2346647"/>
            <a:ext cx="5539376" cy="193167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73009" y="4278323"/>
            <a:ext cx="2763240" cy="1097280"/>
          </a:xfrm>
          <a:prstGeom prst="line">
            <a:avLst/>
          </a:prstGeom>
          <a:ln>
            <a:round/>
            <a:tailEnd type="arrow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66277" y="4841575"/>
            <a:ext cx="388367" cy="41547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72342" y="4841575"/>
            <a:ext cx="388367" cy="41547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208108" y="4798554"/>
            <a:ext cx="388367" cy="41547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12364" y="2858532"/>
            <a:ext cx="388367" cy="41547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98122" y="3149309"/>
            <a:ext cx="388367" cy="41547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975819" y="4636939"/>
            <a:ext cx="388367" cy="41547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 rot="21368778">
            <a:off x="7856650" y="2072822"/>
            <a:ext cx="1350868" cy="41547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dirty="0" smtClean="0"/>
              <a:t>B - A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3562385">
            <a:off x="7798907" y="4070582"/>
            <a:ext cx="1351220" cy="41547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dirty="0" smtClean="0"/>
              <a:t>B - C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8567489">
            <a:off x="9166229" y="3683549"/>
            <a:ext cx="1351220" cy="41547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dirty="0" smtClean="0"/>
              <a:t>A - C</a:t>
            </a:r>
            <a:endParaRPr lang="en-US" dirty="0"/>
          </a:p>
        </p:txBody>
      </p:sp>
      <p:pic>
        <p:nvPicPr>
          <p:cNvPr id="24" name="image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0143" y="3595314"/>
            <a:ext cx="2031472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3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7773" y="3656121"/>
            <a:ext cx="1354314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4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5914" y="3757197"/>
            <a:ext cx="1354314" cy="101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693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Similar Dresses!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Applications to text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0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pic>
        <p:nvPicPr>
          <p:cNvPr id="3" name="Picture 2" descr="Screen Shot 2016-03-27 at 1.20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60" y="1417639"/>
            <a:ext cx="6502757" cy="4804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6260" y="6254784"/>
            <a:ext cx="641495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http://</a:t>
            </a:r>
            <a:r>
              <a:rPr lang="en-US" dirty="0" err="1">
                <a:latin typeface="Museo Sans 100"/>
                <a:cs typeface="Museo Sans 100"/>
              </a:rPr>
              <a:t>karpathy.github.io</a:t>
            </a:r>
            <a:r>
              <a:rPr lang="en-US" dirty="0">
                <a:latin typeface="Museo Sans 100"/>
                <a:cs typeface="Museo Sans 100"/>
              </a:rPr>
              <a:t>/2015/05/21/</a:t>
            </a:r>
            <a:r>
              <a:rPr lang="en-US" dirty="0" err="1">
                <a:latin typeface="Museo Sans 100"/>
                <a:cs typeface="Museo Sans 100"/>
              </a:rPr>
              <a:t>rnn</a:t>
            </a:r>
            <a:r>
              <a:rPr lang="en-US" dirty="0">
                <a:latin typeface="Museo Sans 100"/>
                <a:cs typeface="Museo Sans 100"/>
              </a:rPr>
              <a:t>-effectiveness/</a:t>
            </a:r>
            <a:endParaRPr lang="en-US" dirty="0" smtClean="0"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82002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Very non-linear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0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pic>
        <p:nvPicPr>
          <p:cNvPr id="3" name="Picture 2" descr="Screen Shot 2016-03-27 at 1.2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6" y="1828249"/>
            <a:ext cx="10337800" cy="34163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15754" y="5329168"/>
            <a:ext cx="641495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http://</a:t>
            </a:r>
            <a:r>
              <a:rPr lang="en-US" dirty="0" err="1">
                <a:latin typeface="Museo Sans 100"/>
                <a:cs typeface="Museo Sans 100"/>
              </a:rPr>
              <a:t>karpathy.github.io</a:t>
            </a:r>
            <a:r>
              <a:rPr lang="en-US" dirty="0">
                <a:latin typeface="Museo Sans 100"/>
                <a:cs typeface="Museo Sans 100"/>
              </a:rPr>
              <a:t>/2015/05/21/</a:t>
            </a:r>
            <a:r>
              <a:rPr lang="en-US" dirty="0" err="1">
                <a:latin typeface="Museo Sans 100"/>
                <a:cs typeface="Museo Sans 100"/>
              </a:rPr>
              <a:t>rnn</a:t>
            </a:r>
            <a:r>
              <a:rPr lang="en-US" dirty="0">
                <a:latin typeface="Museo Sans 100"/>
                <a:cs typeface="Museo Sans 100"/>
              </a:rPr>
              <a:t>-effectiveness/</a:t>
            </a:r>
            <a:endParaRPr lang="en-US" dirty="0" smtClean="0"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82002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text classification with bag of words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 l="2182" t="17397" r="10036" b="2705"/>
          <a:stretch>
            <a:fillRect/>
          </a:stretch>
        </p:blipFill>
        <p:spPr bwMode="auto">
          <a:xfrm>
            <a:off x="1356709" y="1946641"/>
            <a:ext cx="2844185" cy="29207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5867769" y="1217053"/>
            <a:ext cx="1428750" cy="4379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aardvark	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about	2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all	2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Africa	1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apple	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anxious	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...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gas	1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...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oil	1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…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>
                <a:latin typeface="Museo Sans 100"/>
                <a:cs typeface="Museo Sans 100"/>
              </a:rPr>
              <a:t>Zaire	0</a:t>
            </a:r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4267569" y="3407009"/>
            <a:ext cx="1562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349704" y="1924012"/>
            <a:ext cx="3638075" cy="2965995"/>
            <a:chOff x="8288169" y="1898093"/>
            <a:chExt cx="3638075" cy="2965995"/>
          </a:xfrm>
        </p:grpSpPr>
        <p:sp>
          <p:nvSpPr>
            <p:cNvPr id="8" name="Rectangle 7"/>
            <p:cNvSpPr/>
            <p:nvPr/>
          </p:nvSpPr>
          <p:spPr>
            <a:xfrm>
              <a:off x="8288169" y="1898093"/>
              <a:ext cx="1793112" cy="2965995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400052" y="1898093"/>
              <a:ext cx="3526192" cy="2706219"/>
              <a:chOff x="8082818" y="2102323"/>
              <a:chExt cx="5243649" cy="4024303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932726" y="2102323"/>
                <a:ext cx="4393741" cy="1052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Museo Sans 100"/>
                    <a:cs typeface="Museo Sans 100"/>
                  </a:rPr>
                  <a:t>Use simple</a:t>
                </a:r>
                <a:r>
                  <a:rPr lang="en-US" sz="2400" dirty="0">
                    <a:latin typeface="Museo Sans 100"/>
                    <a:cs typeface="Museo Sans 100"/>
                  </a:rPr>
                  <a:t> </a:t>
                </a:r>
                <a:r>
                  <a:rPr lang="en-US" sz="2400" dirty="0" smtClean="0">
                    <a:latin typeface="Museo Sans 100"/>
                    <a:cs typeface="Museo Sans 100"/>
                  </a:rPr>
                  <a:t>classifier</a:t>
                </a:r>
              </a:p>
              <a:p>
                <a:r>
                  <a:rPr lang="en-US" sz="1600" dirty="0" smtClean="0">
                    <a:latin typeface="Museo Sans 100"/>
                    <a:cs typeface="Museo Sans 100"/>
                  </a:rPr>
                  <a:t>e.g., logistic regression, SVMs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8082818" y="2881631"/>
                <a:ext cx="3875521" cy="3244995"/>
                <a:chOff x="6009322" y="3051442"/>
                <a:chExt cx="4568782" cy="3244995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8500274" y="3882513"/>
                  <a:ext cx="2077830" cy="7589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 smtClean="0">
                      <a:latin typeface="Museo Sans 100"/>
                      <a:cs typeface="Museo Sans 100"/>
                    </a:rPr>
                    <a:t>Class?</a:t>
                  </a:r>
                  <a:endParaRPr lang="en-US" sz="1800" baseline="-25000" dirty="0">
                    <a:latin typeface="Museo Sans 100"/>
                    <a:cs typeface="Museo Sans 100"/>
                  </a:endParaRPr>
                </a:p>
              </p:txBody>
            </p:sp>
            <p:cxnSp>
              <p:nvCxnSpPr>
                <p:cNvPr id="13" name="Straight Arrow Connector 12"/>
                <p:cNvCxnSpPr>
                  <a:endCxn id="12" idx="2"/>
                </p:cNvCxnSpPr>
                <p:nvPr/>
              </p:nvCxnSpPr>
              <p:spPr>
                <a:xfrm>
                  <a:off x="6009322" y="3051442"/>
                  <a:ext cx="2490952" cy="1210565"/>
                </a:xfrm>
                <a:prstGeom prst="straightConnector1">
                  <a:avLst/>
                </a:prstGeom>
                <a:ln>
                  <a:solidFill>
                    <a:schemeClr val="accent5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>
                  <a:endCxn id="12" idx="2"/>
                </p:cNvCxnSpPr>
                <p:nvPr/>
              </p:nvCxnSpPr>
              <p:spPr>
                <a:xfrm>
                  <a:off x="6009322" y="4133107"/>
                  <a:ext cx="2490952" cy="128900"/>
                </a:xfrm>
                <a:prstGeom prst="straightConnector1">
                  <a:avLst/>
                </a:prstGeom>
                <a:ln>
                  <a:solidFill>
                    <a:schemeClr val="accent5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>
                  <a:endCxn id="12" idx="2"/>
                </p:cNvCxnSpPr>
                <p:nvPr/>
              </p:nvCxnSpPr>
              <p:spPr>
                <a:xfrm flipV="1">
                  <a:off x="6009322" y="4262007"/>
                  <a:ext cx="2490952" cy="2034430"/>
                </a:xfrm>
                <a:prstGeom prst="straightConnector1">
                  <a:avLst/>
                </a:prstGeom>
                <a:ln>
                  <a:solidFill>
                    <a:schemeClr val="accent5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>
                  <a:endCxn id="12" idx="2"/>
                </p:cNvCxnSpPr>
                <p:nvPr/>
              </p:nvCxnSpPr>
              <p:spPr>
                <a:xfrm flipV="1">
                  <a:off x="6009322" y="4262007"/>
                  <a:ext cx="2490952" cy="952765"/>
                </a:xfrm>
                <a:prstGeom prst="straightConnector1">
                  <a:avLst/>
                </a:prstGeom>
                <a:ln>
                  <a:solidFill>
                    <a:schemeClr val="accent5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" name="Group 16"/>
          <p:cNvGrpSpPr/>
          <p:nvPr/>
        </p:nvGrpSpPr>
        <p:grpSpPr>
          <a:xfrm>
            <a:off x="1761980" y="6147123"/>
            <a:ext cx="8664866" cy="522120"/>
            <a:chOff x="698" y="78649"/>
            <a:chExt cx="11517131" cy="522120"/>
          </a:xfrm>
        </p:grpSpPr>
        <p:sp>
          <p:nvSpPr>
            <p:cNvPr id="18" name="Rectangle 17"/>
            <p:cNvSpPr/>
            <p:nvPr/>
          </p:nvSpPr>
          <p:spPr>
            <a:xfrm>
              <a:off x="698" y="78649"/>
              <a:ext cx="11517131" cy="5221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698" y="78649"/>
              <a:ext cx="11517131" cy="5221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>
                  <a:latin typeface="Museo Sans 100"/>
                  <a:cs typeface="Museo Sans 100"/>
                </a:rPr>
                <a:t>One “feature” per word</a:t>
              </a:r>
              <a:endParaRPr lang="en-US" sz="3200" kern="1200" dirty="0">
                <a:latin typeface="Museo Sans 100"/>
                <a:cs typeface="Museo Sans 1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87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Word2Vec: Neural network for finding word representation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41768" y="1032918"/>
            <a:ext cx="197870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useo Sans 100"/>
                <a:cs typeface="Museo Sans 100"/>
              </a:rPr>
              <a:t>Mikolov</a:t>
            </a:r>
            <a:r>
              <a:rPr lang="en-US" dirty="0">
                <a:latin typeface="Museo Sans 100"/>
                <a:cs typeface="Museo Sans 100"/>
              </a:rPr>
              <a:t> </a:t>
            </a:r>
            <a:r>
              <a:rPr lang="en-US" dirty="0" smtClean="0">
                <a:latin typeface="Museo Sans 100"/>
                <a:cs typeface="Museo Sans 100"/>
              </a:rPr>
              <a:t>et al. ‘13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4967" y="1557176"/>
            <a:ext cx="1077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useo Sans 100"/>
                <a:cs typeface="Museo Sans 100"/>
              </a:rPr>
              <a:t>Skip-gram Model: From a word, predict nearby words in sentence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2460907" y="2684349"/>
            <a:ext cx="1647854" cy="574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Museo Sans 100"/>
                <a:cs typeface="Museo Sans 100"/>
              </a:rPr>
              <a:t>dog</a:t>
            </a:r>
            <a:endParaRPr lang="en-US" sz="1600" dirty="0">
              <a:latin typeface="Museo Sans 100"/>
              <a:cs typeface="Museo Sans 10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00112" y="4774279"/>
            <a:ext cx="11451827" cy="574492"/>
            <a:chOff x="500112" y="4774279"/>
            <a:chExt cx="11451827" cy="574492"/>
          </a:xfrm>
        </p:grpSpPr>
        <p:sp>
          <p:nvSpPr>
            <p:cNvPr id="8" name="Rectangle 7"/>
            <p:cNvSpPr/>
            <p:nvPr/>
          </p:nvSpPr>
          <p:spPr>
            <a:xfrm>
              <a:off x="500112" y="4774279"/>
              <a:ext cx="1647854" cy="5744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Museo Sans 100"/>
                  <a:cs typeface="Museo Sans 100"/>
                </a:rPr>
                <a:t>A</a:t>
              </a:r>
              <a:endParaRPr lang="en-US" sz="1600" dirty="0">
                <a:latin typeface="Museo Sans 100"/>
                <a:cs typeface="Museo Sans 10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21702" y="4774279"/>
              <a:ext cx="1647854" cy="5744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Museo Sans 100"/>
                  <a:cs typeface="Museo Sans 100"/>
                </a:rPr>
                <a:t>went</a:t>
              </a:r>
              <a:endParaRPr lang="en-US" sz="1600" dirty="0">
                <a:latin typeface="Museo Sans 100"/>
                <a:cs typeface="Museo Sans 10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82497" y="4774279"/>
              <a:ext cx="1647854" cy="5744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Museo Sans 100"/>
                  <a:cs typeface="Museo Sans 100"/>
                </a:rPr>
                <a:t>for</a:t>
              </a:r>
              <a:endParaRPr lang="en-US" sz="1600" dirty="0">
                <a:latin typeface="Museo Sans 100"/>
                <a:cs typeface="Museo Sans 10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43292" y="4774279"/>
              <a:ext cx="1647854" cy="5744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Museo Sans 100"/>
                  <a:cs typeface="Museo Sans 100"/>
                </a:rPr>
                <a:t>a</a:t>
              </a:r>
              <a:endParaRPr lang="en-US" sz="1600" dirty="0">
                <a:latin typeface="Museo Sans 100"/>
                <a:cs typeface="Museo Sans 10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304085" y="4774279"/>
              <a:ext cx="1647854" cy="5744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Museo Sans 100"/>
                  <a:cs typeface="Museo Sans 100"/>
                </a:rPr>
                <a:t>walk</a:t>
              </a:r>
              <a:endParaRPr lang="en-US" sz="1600" dirty="0">
                <a:latin typeface="Museo Sans 100"/>
                <a:cs typeface="Museo Sans 10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324039" y="3258841"/>
            <a:ext cx="9803973" cy="1515438"/>
            <a:chOff x="1324039" y="3258841"/>
            <a:chExt cx="9803973" cy="1515438"/>
          </a:xfrm>
        </p:grpSpPr>
        <p:sp>
          <p:nvSpPr>
            <p:cNvPr id="14" name="Rectangle 13"/>
            <p:cNvSpPr/>
            <p:nvPr/>
          </p:nvSpPr>
          <p:spPr>
            <a:xfrm>
              <a:off x="2038824" y="3729314"/>
              <a:ext cx="7802943" cy="5744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Museo Sans 100"/>
                  <a:cs typeface="Museo Sans 100"/>
                </a:rPr>
                <a:t>Neural net</a:t>
              </a:r>
              <a:endParaRPr lang="en-US" sz="3200" dirty="0">
                <a:latin typeface="Museo Sans 100"/>
                <a:cs typeface="Museo Sans 100"/>
              </a:endParaRPr>
            </a:p>
          </p:txBody>
        </p:sp>
        <p:cxnSp>
          <p:nvCxnSpPr>
            <p:cNvPr id="16" name="Straight Arrow Connector 15"/>
            <p:cNvCxnSpPr>
              <a:stCxn id="7" idx="2"/>
              <a:endCxn id="14" idx="0"/>
            </p:cNvCxnSpPr>
            <p:nvPr/>
          </p:nvCxnSpPr>
          <p:spPr>
            <a:xfrm>
              <a:off x="3284834" y="3258841"/>
              <a:ext cx="2655462" cy="470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4" idx="2"/>
              <a:endCxn id="8" idx="0"/>
            </p:cNvCxnSpPr>
            <p:nvPr/>
          </p:nvCxnSpPr>
          <p:spPr>
            <a:xfrm flipH="1">
              <a:off x="1324039" y="4303806"/>
              <a:ext cx="4616257" cy="470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4" idx="2"/>
              <a:endCxn id="10" idx="0"/>
            </p:cNvCxnSpPr>
            <p:nvPr/>
          </p:nvCxnSpPr>
          <p:spPr>
            <a:xfrm flipH="1">
              <a:off x="5245629" y="4303806"/>
              <a:ext cx="694667" cy="470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2"/>
              <a:endCxn id="11" idx="0"/>
            </p:cNvCxnSpPr>
            <p:nvPr/>
          </p:nvCxnSpPr>
          <p:spPr>
            <a:xfrm>
              <a:off x="5940296" y="4303806"/>
              <a:ext cx="1266128" cy="470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4" idx="2"/>
              <a:endCxn id="12" idx="0"/>
            </p:cNvCxnSpPr>
            <p:nvPr/>
          </p:nvCxnSpPr>
          <p:spPr>
            <a:xfrm>
              <a:off x="5940296" y="4303806"/>
              <a:ext cx="3226923" cy="470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2"/>
              <a:endCxn id="13" idx="0"/>
            </p:cNvCxnSpPr>
            <p:nvPr/>
          </p:nvCxnSpPr>
          <p:spPr>
            <a:xfrm>
              <a:off x="5940296" y="4303806"/>
              <a:ext cx="5187716" cy="470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ular Callout 34"/>
          <p:cNvSpPr/>
          <p:nvPr/>
        </p:nvSpPr>
        <p:spPr>
          <a:xfrm>
            <a:off x="5707418" y="2304948"/>
            <a:ext cx="3921590" cy="1207352"/>
          </a:xfrm>
          <a:prstGeom prst="wedgeRectCallout">
            <a:avLst>
              <a:gd name="adj1" fmla="val -70953"/>
              <a:gd name="adj2" fmla="val 6989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useo Sans 100"/>
                <a:cs typeface="Museo Sans 100"/>
              </a:rPr>
              <a:t>Viewed as deep features</a:t>
            </a:r>
            <a:endParaRPr lang="en-US" sz="3600" dirty="0"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74995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Word2Vec: Neural network for finding high dimensional representation per word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41768" y="1032918"/>
            <a:ext cx="197870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useo Sans 100"/>
                <a:cs typeface="Museo Sans 100"/>
              </a:rPr>
              <a:t>Mikolov</a:t>
            </a:r>
            <a:r>
              <a:rPr lang="en-US" dirty="0">
                <a:latin typeface="Museo Sans 100"/>
                <a:cs typeface="Museo Sans 100"/>
              </a:rPr>
              <a:t> </a:t>
            </a:r>
            <a:r>
              <a:rPr lang="en-US" dirty="0" smtClean="0">
                <a:latin typeface="Museo Sans 100"/>
                <a:cs typeface="Museo Sans 100"/>
              </a:rPr>
              <a:t>et al. ‘13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15" y="1673265"/>
            <a:ext cx="7050498" cy="41545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91026" y="5838089"/>
            <a:ext cx="600677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www.folgertkarsdorp.nl</a:t>
            </a:r>
            <a:r>
              <a:rPr lang="en-US" dirty="0"/>
              <a:t>/word2vec-an-introduction/</a:t>
            </a:r>
          </a:p>
        </p:txBody>
      </p:sp>
    </p:spTree>
    <p:extLst>
      <p:ext uri="{BB962C8B-B14F-4D97-AF65-F5344CB8AC3E}">
        <p14:creationId xmlns:p14="http://schemas.microsoft.com/office/powerpoint/2010/main" val="231354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6" y="55120"/>
            <a:ext cx="1096994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Related words placed nearby high dim space</a:t>
            </a:r>
            <a:endParaRPr lang="en-US" dirty="0"/>
          </a:p>
        </p:txBody>
      </p:sp>
      <p:pic>
        <p:nvPicPr>
          <p:cNvPr id="3" name="Picture 2" descr="Screen Shot 2015-05-06 at 1.43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74" y="1115816"/>
            <a:ext cx="7804699" cy="5357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3209" y="6363816"/>
            <a:ext cx="73130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Projecting 300 dim space into 2 dim with PCA   (</a:t>
            </a:r>
            <a:r>
              <a:rPr lang="en-US" dirty="0" err="1" smtClean="0">
                <a:latin typeface="Museo Sans 100"/>
                <a:cs typeface="Museo Sans 100"/>
              </a:rPr>
              <a:t>Mikolov</a:t>
            </a:r>
            <a:r>
              <a:rPr lang="en-US" dirty="0" smtClean="0">
                <a:latin typeface="Museo Sans 100"/>
                <a:cs typeface="Museo Sans 100"/>
              </a:rPr>
              <a:t> et al. </a:t>
            </a:r>
            <a:r>
              <a:rPr lang="fr-FR" dirty="0" smtClean="0">
                <a:latin typeface="Museo Sans 100"/>
                <a:cs typeface="Museo Sans 100"/>
              </a:rPr>
              <a:t>’</a:t>
            </a:r>
            <a:r>
              <a:rPr lang="en-US" dirty="0" smtClean="0">
                <a:latin typeface="Museo Sans 100"/>
                <a:cs typeface="Museo Sans 100"/>
              </a:rPr>
              <a:t>13)</a:t>
            </a:r>
          </a:p>
        </p:txBody>
      </p:sp>
    </p:spTree>
    <p:extLst>
      <p:ext uri="{BB962C8B-B14F-4D97-AF65-F5344CB8AC3E}">
        <p14:creationId xmlns:p14="http://schemas.microsoft.com/office/powerpoint/2010/main" val="5239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 corpus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94785" y="330339"/>
            <a:ext cx="41334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latin typeface="Museo Sans 100"/>
                <a:cs typeface="Museo Sans 100"/>
              </a:rPr>
              <a:t>Haha</a:t>
            </a:r>
          </a:p>
          <a:p>
            <a:r>
              <a:rPr lang="fr-FR" sz="3200" dirty="0" err="1" smtClean="0">
                <a:latin typeface="Museo Sans 100"/>
                <a:cs typeface="Museo Sans 100"/>
              </a:rPr>
              <a:t>Yea</a:t>
            </a:r>
            <a:endParaRPr lang="fr-FR" sz="3200" dirty="0" smtClean="0">
              <a:latin typeface="Museo Sans 100"/>
              <a:cs typeface="Museo Sans 100"/>
            </a:endParaRPr>
          </a:p>
          <a:p>
            <a:r>
              <a:rPr lang="fr-FR" sz="3200" dirty="0" err="1" smtClean="0">
                <a:latin typeface="Museo Sans 100"/>
                <a:cs typeface="Museo Sans 100"/>
              </a:rPr>
              <a:t>Hahaha</a:t>
            </a:r>
            <a:endParaRPr lang="fr-FR" sz="3200" dirty="0" smtClean="0">
              <a:latin typeface="Museo Sans 100"/>
              <a:cs typeface="Museo Sans 100"/>
            </a:endParaRPr>
          </a:p>
          <a:p>
            <a:r>
              <a:rPr lang="fr-FR" sz="3200" dirty="0" err="1" smtClean="0">
                <a:latin typeface="Museo Sans 100"/>
                <a:cs typeface="Museo Sans 100"/>
              </a:rPr>
              <a:t>Hahah</a:t>
            </a:r>
            <a:endParaRPr lang="fr-FR" sz="3200" dirty="0" smtClean="0">
              <a:latin typeface="Museo Sans 100"/>
              <a:cs typeface="Museo Sans 100"/>
            </a:endParaRPr>
          </a:p>
          <a:p>
            <a:r>
              <a:rPr lang="fr-FR" sz="3200" dirty="0" err="1" smtClean="0">
                <a:latin typeface="Museo Sans 100"/>
                <a:cs typeface="Museo Sans 100"/>
              </a:rPr>
              <a:t>Lisxc</a:t>
            </a:r>
            <a:endParaRPr lang="fr-FR" sz="3200" dirty="0" smtClean="0">
              <a:latin typeface="Museo Sans 100"/>
              <a:cs typeface="Museo Sans 100"/>
            </a:endParaRPr>
          </a:p>
          <a:p>
            <a:r>
              <a:rPr lang="fr-FR" sz="3200" dirty="0" err="1" smtClean="0">
                <a:latin typeface="Museo Sans 100"/>
                <a:cs typeface="Museo Sans 100"/>
              </a:rPr>
              <a:t>Umm</a:t>
            </a:r>
            <a:endParaRPr lang="fr-FR" sz="3200" dirty="0" smtClean="0">
              <a:latin typeface="Museo Sans 100"/>
              <a:cs typeface="Museo Sans 100"/>
            </a:endParaRPr>
          </a:p>
          <a:p>
            <a:r>
              <a:rPr lang="fr-FR" sz="3200" dirty="0" err="1" smtClean="0">
                <a:latin typeface="Museo Sans 100"/>
                <a:cs typeface="Museo Sans 100"/>
              </a:rPr>
              <a:t>Hehe</a:t>
            </a:r>
            <a:r>
              <a:rPr lang="fr-FR" sz="3200" dirty="0" smtClean="0">
                <a:latin typeface="Museo Sans 100"/>
                <a:cs typeface="Museo Sans 100"/>
              </a:rPr>
              <a:t/>
            </a:r>
            <a:br>
              <a:rPr lang="fr-FR" sz="3200" dirty="0" smtClean="0">
                <a:latin typeface="Museo Sans 100"/>
                <a:cs typeface="Museo Sans 100"/>
              </a:rPr>
            </a:br>
            <a:r>
              <a:rPr lang="fr-FR" sz="3200" dirty="0" err="1" smtClean="0">
                <a:latin typeface="Museo Sans 100"/>
                <a:cs typeface="Museo Sans 100"/>
              </a:rPr>
              <a:t>laughingoutloud</a:t>
            </a:r>
            <a:endParaRPr lang="en-US" sz="3200" dirty="0">
              <a:latin typeface="Museo Sans 100"/>
              <a:cs typeface="Museo Sans 10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8050" y="1992332"/>
            <a:ext cx="1130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Museo Sans 100"/>
                <a:cs typeface="Museo Sans 100"/>
              </a:rPr>
              <a:t>LOL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450304" y="1585800"/>
            <a:ext cx="2602791" cy="15209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Museo Sans 100"/>
                <a:cs typeface="Museo Sans 100"/>
              </a:rPr>
              <a:t>Closest words</a:t>
            </a:r>
            <a:br>
              <a:rPr lang="en-US" sz="2400" dirty="0" smtClean="0">
                <a:latin typeface="Museo Sans 100"/>
                <a:cs typeface="Museo Sans 100"/>
              </a:rPr>
            </a:br>
            <a:r>
              <a:rPr lang="en-US" sz="2400" dirty="0" smtClean="0">
                <a:latin typeface="Museo Sans 100"/>
                <a:cs typeface="Museo Sans 100"/>
              </a:rPr>
              <a:t>in 300 dim</a:t>
            </a:r>
            <a:endParaRPr lang="en-US" sz="2400" dirty="0">
              <a:latin typeface="Museo Sans 100"/>
              <a:cs typeface="Museo Sans 10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8923" y="4881459"/>
            <a:ext cx="9622746" cy="1406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Museo Sans 100"/>
                <a:cs typeface="Museo Sans 100"/>
              </a:rPr>
              <a:t>Predicts gender of author with 79% accuracy</a:t>
            </a:r>
            <a:endParaRPr lang="en-US" sz="3200" dirty="0"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64125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5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77" y="132164"/>
            <a:ext cx="11530548" cy="1143000"/>
          </a:xfrm>
        </p:spPr>
        <p:txBody>
          <a:bodyPr>
            <a:noAutofit/>
          </a:bodyPr>
          <a:lstStyle/>
          <a:p>
            <a:r>
              <a:rPr lang="en-US" sz="4300" dirty="0"/>
              <a:t>Deep learning made easy with deep features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79221895"/>
              </p:ext>
            </p:extLst>
          </p:nvPr>
        </p:nvGraphicFramePr>
        <p:xfrm>
          <a:off x="388542" y="1349453"/>
          <a:ext cx="11515528" cy="2079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763109" y="6147123"/>
            <a:ext cx="8662610" cy="522120"/>
            <a:chOff x="698" y="78649"/>
            <a:chExt cx="11517131" cy="522120"/>
          </a:xfrm>
        </p:grpSpPr>
        <p:sp>
          <p:nvSpPr>
            <p:cNvPr id="8" name="Rectangle 7"/>
            <p:cNvSpPr/>
            <p:nvPr/>
          </p:nvSpPr>
          <p:spPr>
            <a:xfrm>
              <a:off x="698" y="78649"/>
              <a:ext cx="11517131" cy="522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698" y="78649"/>
              <a:ext cx="11517131" cy="522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algn="ctr" defTabSz="142215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>
                  <a:latin typeface="Museo Sans 100"/>
                  <a:cs typeface="Museo Sans 100"/>
                </a:rPr>
                <a:t>Can still achieve excellent performance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146338" y="2634226"/>
            <a:ext cx="0" cy="108191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61090729"/>
              </p:ext>
            </p:extLst>
          </p:nvPr>
        </p:nvGraphicFramePr>
        <p:xfrm>
          <a:off x="403303" y="2053165"/>
          <a:ext cx="1148600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5980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E5555"/>
                </a:solidFill>
              </a:rPr>
              <a:t>Thanks!</a:t>
            </a:r>
            <a:endParaRPr lang="en-US" dirty="0">
              <a:solidFill>
                <a:srgbClr val="5E5555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Download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pip install </a:t>
            </a:r>
            <a:r>
              <a:rPr lang="en-US" dirty="0" err="1" smtClean="0">
                <a:solidFill>
                  <a:schemeClr val="accent1"/>
                </a:solidFill>
              </a:rPr>
              <a:t>graphlab</a:t>
            </a:r>
            <a:r>
              <a:rPr lang="en-US" dirty="0" smtClean="0">
                <a:solidFill>
                  <a:schemeClr val="accent1"/>
                </a:solidFill>
              </a:rPr>
              <a:t>-create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Docs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https://dato.com/learn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Source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5E5555"/>
                </a:solidFill>
              </a:rPr>
              <a:t>https://</a:t>
            </a:r>
            <a:r>
              <a:rPr lang="en-US" dirty="0" err="1">
                <a:solidFill>
                  <a:srgbClr val="5E5555"/>
                </a:solidFill>
              </a:rPr>
              <a:t>github.com</a:t>
            </a:r>
            <a:r>
              <a:rPr lang="en-US" dirty="0">
                <a:solidFill>
                  <a:srgbClr val="5E5555"/>
                </a:solidFill>
              </a:rPr>
              <a:t>/</a:t>
            </a:r>
            <a:r>
              <a:rPr lang="en-US" dirty="0" err="1">
                <a:solidFill>
                  <a:srgbClr val="5E5555"/>
                </a:solidFill>
              </a:rPr>
              <a:t>dato</a:t>
            </a:r>
            <a:r>
              <a:rPr lang="en-US" dirty="0">
                <a:solidFill>
                  <a:srgbClr val="5E5555"/>
                </a:solidFill>
              </a:rPr>
              <a:t>-code/tutorials/tree/master/strata-sj-2016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69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 smtClean="0"/>
              <a:t>			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2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classifiers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7000442" y="1600206"/>
            <a:ext cx="504899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Most common classifier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SVMs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Decision correspond to </a:t>
            </a:r>
            <a:r>
              <a:rPr lang="en-US" dirty="0" err="1" smtClean="0"/>
              <a:t>hyperplane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Line in high dimensional space</a:t>
            </a:r>
            <a:endParaRPr lang="en-US" dirty="0"/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490135" y="2967678"/>
            <a:ext cx="2198688" cy="2571528"/>
            <a:chOff x="480" y="1719"/>
            <a:chExt cx="1632" cy="1833"/>
          </a:xfrm>
        </p:grpSpPr>
        <p:sp>
          <p:nvSpPr>
            <p:cNvPr id="4" name="AutoShape 4"/>
            <p:cNvSpPr>
              <a:spLocks noChangeArrowheads="1"/>
            </p:cNvSpPr>
            <p:nvPr/>
          </p:nvSpPr>
          <p:spPr bwMode="auto">
            <a:xfrm>
              <a:off x="1536" y="1719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1584" y="2256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1008" y="2448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1152" y="3264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576" y="3168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1968" y="1968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1440" y="3408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>
              <a:off x="1776" y="3072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864" y="1728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>
              <a:off x="480" y="2400"/>
              <a:ext cx="144" cy="14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3766735" y="3073819"/>
            <a:ext cx="1616075" cy="2425700"/>
            <a:chOff x="2112" y="1807"/>
            <a:chExt cx="1018" cy="1528"/>
          </a:xfrm>
        </p:grpSpPr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2519" y="1807"/>
              <a:ext cx="122" cy="4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153" y="2529"/>
              <a:ext cx="122" cy="4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764" y="2274"/>
              <a:ext cx="122" cy="4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2682" y="2783"/>
              <a:ext cx="122" cy="4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2397" y="3123"/>
              <a:ext cx="122" cy="4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2519" y="3293"/>
              <a:ext cx="122" cy="4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2112" y="3293"/>
              <a:ext cx="122" cy="4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3008" y="1977"/>
              <a:ext cx="122" cy="4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Museo Sans 100"/>
                <a:cs typeface="Museo Sans 100"/>
              </a:endParaRPr>
            </a:p>
          </p:txBody>
        </p:sp>
      </p:grpSp>
      <p:sp>
        <p:nvSpPr>
          <p:cNvPr id="23" name="Line 23"/>
          <p:cNvSpPr>
            <a:spLocks noChangeShapeType="1"/>
          </p:cNvSpPr>
          <p:nvPr/>
        </p:nvSpPr>
        <p:spPr bwMode="auto">
          <a:xfrm flipV="1">
            <a:off x="2776135" y="1653006"/>
            <a:ext cx="838200" cy="44656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Museo Sans 100"/>
              <a:cs typeface="Museo Sans 100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 rot="16914028">
            <a:off x="1791346" y="2787944"/>
            <a:ext cx="259962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w</a:t>
            </a:r>
            <a:r>
              <a:rPr lang="en-US" baseline="-25000" dirty="0" smtClean="0">
                <a:latin typeface="Museo Sans 100"/>
                <a:cs typeface="Museo Sans 100"/>
              </a:rPr>
              <a:t>0 </a:t>
            </a:r>
            <a:r>
              <a:rPr lang="en-US" b="1" dirty="0" smtClean="0">
                <a:latin typeface="Museo Sans 100"/>
                <a:cs typeface="Museo Sans 100"/>
              </a:rPr>
              <a:t>+ w</a:t>
            </a:r>
            <a:r>
              <a:rPr lang="en-US" baseline="-25000" dirty="0" smtClean="0">
                <a:latin typeface="Museo Sans 100"/>
                <a:cs typeface="Museo Sans 100"/>
              </a:rPr>
              <a:t>1</a:t>
            </a:r>
            <a:r>
              <a:rPr lang="en-US" dirty="0" smtClean="0">
                <a:latin typeface="Museo Sans 100"/>
                <a:cs typeface="Museo Sans 100"/>
              </a:rPr>
              <a:t> </a:t>
            </a:r>
            <a:r>
              <a:rPr lang="en-US" b="1" dirty="0" smtClean="0">
                <a:latin typeface="Museo Sans 100"/>
                <a:cs typeface="Museo Sans 100"/>
              </a:rPr>
              <a:t>x</a:t>
            </a:r>
            <a:r>
              <a:rPr lang="en-US" b="1" baseline="-25000" dirty="0" smtClean="0">
                <a:latin typeface="Museo Sans 100"/>
                <a:cs typeface="Museo Sans 100"/>
              </a:rPr>
              <a:t>1</a:t>
            </a:r>
            <a:r>
              <a:rPr lang="en-US" dirty="0" smtClean="0">
                <a:latin typeface="Museo Sans 100"/>
                <a:cs typeface="Museo Sans 100"/>
              </a:rPr>
              <a:t> + </a:t>
            </a:r>
            <a:r>
              <a:rPr lang="en-US" b="1" dirty="0" smtClean="0">
                <a:latin typeface="Museo Sans 100"/>
                <a:cs typeface="Museo Sans 100"/>
              </a:rPr>
              <a:t>w</a:t>
            </a:r>
            <a:r>
              <a:rPr lang="en-US" baseline="-25000" dirty="0" smtClean="0">
                <a:latin typeface="Museo Sans 100"/>
                <a:cs typeface="Museo Sans 100"/>
              </a:rPr>
              <a:t>2</a:t>
            </a:r>
            <a:r>
              <a:rPr lang="en-US" dirty="0" smtClean="0">
                <a:latin typeface="Museo Sans 100"/>
                <a:cs typeface="Museo Sans 100"/>
              </a:rPr>
              <a:t> </a:t>
            </a:r>
            <a:r>
              <a:rPr lang="en-US" b="1" dirty="0" smtClean="0">
                <a:latin typeface="Museo Sans 100"/>
                <a:cs typeface="Museo Sans 100"/>
              </a:rPr>
              <a:t>x</a:t>
            </a:r>
            <a:r>
              <a:rPr lang="en-US" b="1" baseline="-25000" dirty="0" smtClean="0">
                <a:latin typeface="Museo Sans 100"/>
                <a:cs typeface="Museo Sans 100"/>
              </a:rPr>
              <a:t>2</a:t>
            </a:r>
            <a:r>
              <a:rPr lang="en-US" dirty="0" smtClean="0">
                <a:latin typeface="Museo Sans 100"/>
                <a:cs typeface="Museo Sans 100"/>
              </a:rPr>
              <a:t> = 0</a:t>
            </a:r>
            <a:endParaRPr lang="en-US" dirty="0">
              <a:latin typeface="Museo Sans 100"/>
              <a:cs typeface="Museo Sans 100"/>
            </a:endParaRP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100803" y="2095831"/>
            <a:ext cx="27340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w</a:t>
            </a:r>
            <a:r>
              <a:rPr lang="en-US" baseline="-25000" dirty="0">
                <a:latin typeface="Museo Sans 100"/>
                <a:cs typeface="Museo Sans 100"/>
              </a:rPr>
              <a:t>0 </a:t>
            </a:r>
            <a:r>
              <a:rPr lang="en-US" b="1" dirty="0">
                <a:latin typeface="Museo Sans 100"/>
                <a:cs typeface="Museo Sans 100"/>
              </a:rPr>
              <a:t>+ </a:t>
            </a:r>
            <a:r>
              <a:rPr lang="en-US" b="1" dirty="0" smtClean="0">
                <a:latin typeface="Museo Sans 100"/>
                <a:cs typeface="Museo Sans 100"/>
              </a:rPr>
              <a:t>w</a:t>
            </a:r>
            <a:r>
              <a:rPr lang="en-US" baseline="-25000" dirty="0" smtClean="0">
                <a:latin typeface="Museo Sans 100"/>
                <a:cs typeface="Museo Sans 100"/>
              </a:rPr>
              <a:t>1</a:t>
            </a:r>
            <a:r>
              <a:rPr lang="en-US" dirty="0" smtClean="0">
                <a:latin typeface="Museo Sans 100"/>
                <a:cs typeface="Museo Sans 100"/>
              </a:rPr>
              <a:t> </a:t>
            </a:r>
            <a:r>
              <a:rPr lang="en-US" b="1" dirty="0">
                <a:latin typeface="Museo Sans 100"/>
                <a:cs typeface="Museo Sans 100"/>
              </a:rPr>
              <a:t>x</a:t>
            </a:r>
            <a:r>
              <a:rPr lang="en-US" b="1" baseline="-25000" dirty="0">
                <a:latin typeface="Museo Sans 100"/>
                <a:cs typeface="Museo Sans 100"/>
              </a:rPr>
              <a:t>1</a:t>
            </a:r>
            <a:r>
              <a:rPr lang="en-US" dirty="0">
                <a:latin typeface="Museo Sans 100"/>
                <a:cs typeface="Museo Sans 100"/>
              </a:rPr>
              <a:t> + </a:t>
            </a:r>
            <a:r>
              <a:rPr lang="en-US" b="1" dirty="0" smtClean="0">
                <a:latin typeface="Museo Sans 100"/>
                <a:cs typeface="Museo Sans 100"/>
              </a:rPr>
              <a:t>w</a:t>
            </a:r>
            <a:r>
              <a:rPr lang="en-US" baseline="-25000" dirty="0" smtClean="0">
                <a:latin typeface="Museo Sans 100"/>
                <a:cs typeface="Museo Sans 100"/>
              </a:rPr>
              <a:t>2</a:t>
            </a:r>
            <a:r>
              <a:rPr lang="en-US" dirty="0" smtClean="0">
                <a:latin typeface="Museo Sans 100"/>
                <a:cs typeface="Museo Sans 100"/>
              </a:rPr>
              <a:t> </a:t>
            </a:r>
            <a:r>
              <a:rPr lang="en-US" b="1" dirty="0" smtClean="0">
                <a:latin typeface="Museo Sans 100"/>
                <a:cs typeface="Museo Sans 100"/>
              </a:rPr>
              <a:t>x</a:t>
            </a:r>
            <a:r>
              <a:rPr lang="en-US" b="1" baseline="-25000" dirty="0" smtClean="0">
                <a:latin typeface="Museo Sans 100"/>
                <a:cs typeface="Museo Sans 100"/>
              </a:rPr>
              <a:t>2</a:t>
            </a:r>
            <a:r>
              <a:rPr lang="en-US" dirty="0" smtClean="0">
                <a:latin typeface="Museo Sans 100"/>
                <a:cs typeface="Museo Sans 100"/>
              </a:rPr>
              <a:t> </a:t>
            </a:r>
            <a:r>
              <a:rPr lang="en-US" sz="2800" b="1" dirty="0" smtClean="0">
                <a:latin typeface="Museo Sans 100"/>
                <a:cs typeface="Museo Sans 100"/>
              </a:rPr>
              <a:t>&gt; </a:t>
            </a:r>
            <a:r>
              <a:rPr lang="en-US" sz="2800" b="1" dirty="0">
                <a:latin typeface="Museo Sans 100"/>
                <a:cs typeface="Museo Sans 100"/>
              </a:rPr>
              <a:t>0</a:t>
            </a:r>
            <a:endParaRPr lang="en-US" b="1" dirty="0">
              <a:latin typeface="Museo Sans 100"/>
              <a:cs typeface="Museo Sans 10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3960410" y="2095831"/>
            <a:ext cx="27340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w</a:t>
            </a:r>
            <a:r>
              <a:rPr lang="en-US" baseline="-25000" dirty="0">
                <a:latin typeface="Museo Sans 100"/>
                <a:cs typeface="Museo Sans 100"/>
              </a:rPr>
              <a:t>0 </a:t>
            </a:r>
            <a:r>
              <a:rPr lang="en-US" b="1" dirty="0">
                <a:latin typeface="Museo Sans 100"/>
                <a:cs typeface="Museo Sans 100"/>
              </a:rPr>
              <a:t>+ </a:t>
            </a:r>
            <a:r>
              <a:rPr lang="en-US" b="1" dirty="0" smtClean="0">
                <a:latin typeface="Museo Sans 100"/>
                <a:cs typeface="Museo Sans 100"/>
              </a:rPr>
              <a:t>w</a:t>
            </a:r>
            <a:r>
              <a:rPr lang="en-US" baseline="-25000" dirty="0" smtClean="0">
                <a:latin typeface="Museo Sans 100"/>
                <a:cs typeface="Museo Sans 100"/>
              </a:rPr>
              <a:t>1</a:t>
            </a:r>
            <a:r>
              <a:rPr lang="en-US" dirty="0" smtClean="0">
                <a:latin typeface="Museo Sans 100"/>
                <a:cs typeface="Museo Sans 100"/>
              </a:rPr>
              <a:t> </a:t>
            </a:r>
            <a:r>
              <a:rPr lang="en-US" b="1" dirty="0">
                <a:latin typeface="Museo Sans 100"/>
                <a:cs typeface="Museo Sans 100"/>
              </a:rPr>
              <a:t>x</a:t>
            </a:r>
            <a:r>
              <a:rPr lang="en-US" b="1" baseline="-25000" dirty="0">
                <a:latin typeface="Museo Sans 100"/>
                <a:cs typeface="Museo Sans 100"/>
              </a:rPr>
              <a:t>1</a:t>
            </a:r>
            <a:r>
              <a:rPr lang="en-US" dirty="0">
                <a:latin typeface="Museo Sans 100"/>
                <a:cs typeface="Museo Sans 100"/>
              </a:rPr>
              <a:t> + </a:t>
            </a:r>
            <a:r>
              <a:rPr lang="en-US" b="1" dirty="0">
                <a:latin typeface="Museo Sans 100"/>
                <a:cs typeface="Museo Sans 100"/>
              </a:rPr>
              <a:t>w</a:t>
            </a:r>
            <a:r>
              <a:rPr lang="en-US" baseline="-25000" dirty="0">
                <a:latin typeface="Museo Sans 100"/>
                <a:cs typeface="Museo Sans 100"/>
              </a:rPr>
              <a:t>2</a:t>
            </a:r>
            <a:r>
              <a:rPr lang="en-US" dirty="0">
                <a:latin typeface="Museo Sans 100"/>
                <a:cs typeface="Museo Sans 100"/>
              </a:rPr>
              <a:t> </a:t>
            </a:r>
            <a:r>
              <a:rPr lang="en-US" b="1" dirty="0" smtClean="0">
                <a:latin typeface="Museo Sans 100"/>
                <a:cs typeface="Museo Sans 100"/>
              </a:rPr>
              <a:t>x</a:t>
            </a:r>
            <a:r>
              <a:rPr lang="en-US" b="1" baseline="-25000" dirty="0" smtClean="0">
                <a:latin typeface="Museo Sans 100"/>
                <a:cs typeface="Museo Sans 100"/>
              </a:rPr>
              <a:t>2</a:t>
            </a:r>
            <a:r>
              <a:rPr lang="en-US" dirty="0" smtClean="0">
                <a:latin typeface="Museo Sans 100"/>
                <a:cs typeface="Museo Sans 100"/>
              </a:rPr>
              <a:t> </a:t>
            </a:r>
            <a:r>
              <a:rPr lang="en-US" sz="2800" b="1" dirty="0">
                <a:latin typeface="Museo Sans 100"/>
                <a:cs typeface="Museo Sans 100"/>
              </a:rPr>
              <a:t>&lt;</a:t>
            </a:r>
            <a:r>
              <a:rPr lang="en-US" sz="2800" b="1" dirty="0" smtClean="0">
                <a:latin typeface="Museo Sans 100"/>
                <a:cs typeface="Museo Sans 100"/>
              </a:rPr>
              <a:t> </a:t>
            </a:r>
            <a:r>
              <a:rPr lang="en-US" sz="2800" b="1" dirty="0">
                <a:latin typeface="Museo Sans 100"/>
                <a:cs typeface="Museo Sans 100"/>
              </a:rPr>
              <a:t>0</a:t>
            </a:r>
            <a:endParaRPr lang="en-US" b="1" dirty="0"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17407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61" y="274639"/>
            <a:ext cx="1156457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can a simple linear classifier represent?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1395225" y="2569720"/>
            <a:ext cx="2763599" cy="2205313"/>
            <a:chOff x="1395225" y="2569720"/>
            <a:chExt cx="2763599" cy="2205313"/>
          </a:xfrm>
        </p:grpSpPr>
        <p:sp>
          <p:nvSpPr>
            <p:cNvPr id="31" name="AutoShape 12"/>
            <p:cNvSpPr>
              <a:spLocks noChangeArrowheads="1"/>
            </p:cNvSpPr>
            <p:nvPr/>
          </p:nvSpPr>
          <p:spPr bwMode="auto">
            <a:xfrm>
              <a:off x="3547070" y="2569720"/>
              <a:ext cx="611754" cy="63703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 baseline="30000">
                <a:latin typeface="Museo Sans 100"/>
                <a:cs typeface="Museo Sans 100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3548101" y="4559777"/>
              <a:ext cx="610723" cy="21525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 baseline="30000">
                <a:latin typeface="Museo Sans 100"/>
                <a:cs typeface="Museo Sans 100"/>
              </a:endParaRPr>
            </a:p>
          </p:txBody>
        </p:sp>
        <p:sp>
          <p:nvSpPr>
            <p:cNvPr id="41" name="Rectangle 22"/>
            <p:cNvSpPr>
              <a:spLocks noChangeArrowheads="1"/>
            </p:cNvSpPr>
            <p:nvPr/>
          </p:nvSpPr>
          <p:spPr bwMode="auto">
            <a:xfrm>
              <a:off x="1395225" y="4564784"/>
              <a:ext cx="610723" cy="2102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 baseline="30000">
                <a:latin typeface="Museo Sans 100"/>
                <a:cs typeface="Museo Sans 10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507533" y="2560423"/>
            <a:ext cx="11722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Museo Sans 100"/>
                <a:cs typeface="Museo Sans 100"/>
              </a:rPr>
              <a:t>AND</a:t>
            </a:r>
            <a:endParaRPr lang="en-US" sz="2400" dirty="0" smtClean="0">
              <a:latin typeface="Museo Sans 100"/>
              <a:cs typeface="Museo Sans 10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395225" y="2799523"/>
            <a:ext cx="610723" cy="21024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62926" y="2569720"/>
            <a:ext cx="0" cy="2518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862926" y="5088004"/>
            <a:ext cx="3484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0961" y="4559777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39646" y="5293876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3726" y="2799523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1</a:t>
            </a:r>
            <a:endParaRPr lang="en-US" dirty="0" smtClean="0">
              <a:latin typeface="Museo Sans 100"/>
              <a:cs typeface="Museo Sans 10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4277" y="5293876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1</a:t>
            </a:r>
            <a:endParaRPr lang="en-US" dirty="0" smtClean="0">
              <a:latin typeface="Museo Sans 100"/>
              <a:cs typeface="Museo Sans 10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05948" y="1741973"/>
            <a:ext cx="3301859" cy="30330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0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61" y="274639"/>
            <a:ext cx="1156457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can a simple linear classifier represent?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1395225" y="2569720"/>
            <a:ext cx="2763599" cy="2205313"/>
            <a:chOff x="1395225" y="2569720"/>
            <a:chExt cx="2763599" cy="2205313"/>
          </a:xfrm>
        </p:grpSpPr>
        <p:sp>
          <p:nvSpPr>
            <p:cNvPr id="31" name="AutoShape 12"/>
            <p:cNvSpPr>
              <a:spLocks noChangeArrowheads="1"/>
            </p:cNvSpPr>
            <p:nvPr/>
          </p:nvSpPr>
          <p:spPr bwMode="auto">
            <a:xfrm>
              <a:off x="3547070" y="2569720"/>
              <a:ext cx="611754" cy="637034"/>
            </a:xfrm>
            <a:prstGeom prst="plus">
              <a:avLst>
                <a:gd name="adj" fmla="val 40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 baseline="30000">
                <a:latin typeface="Museo Sans 100"/>
                <a:cs typeface="Museo Sans 100"/>
              </a:endParaRPr>
            </a:p>
          </p:txBody>
        </p:sp>
        <p:sp>
          <p:nvSpPr>
            <p:cNvPr id="41" name="Rectangle 22"/>
            <p:cNvSpPr>
              <a:spLocks noChangeArrowheads="1"/>
            </p:cNvSpPr>
            <p:nvPr/>
          </p:nvSpPr>
          <p:spPr bwMode="auto">
            <a:xfrm>
              <a:off x="1395225" y="4564784"/>
              <a:ext cx="610723" cy="2102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 baseline="30000">
                <a:latin typeface="Museo Sans 100"/>
                <a:cs typeface="Museo Sans 10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655059" y="2560423"/>
            <a:ext cx="87716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Museo Sans 100"/>
                <a:cs typeface="Museo Sans 100"/>
              </a:rPr>
              <a:t>OR</a:t>
            </a:r>
            <a:endParaRPr lang="en-US" sz="2400" dirty="0" smtClean="0">
              <a:latin typeface="Museo Sans 100"/>
              <a:cs typeface="Museo Sans 10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62926" y="2569720"/>
            <a:ext cx="0" cy="2518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862926" y="5088004"/>
            <a:ext cx="3484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0961" y="4559777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39646" y="5293876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seo Sans 100"/>
                <a:cs typeface="Museo Sans 100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3726" y="2799523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1</a:t>
            </a:r>
            <a:endParaRPr lang="en-US" dirty="0" smtClean="0">
              <a:latin typeface="Museo Sans 100"/>
              <a:cs typeface="Museo Sans 10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4277" y="5293876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useo Sans 100"/>
                <a:cs typeface="Museo Sans 100"/>
              </a:rPr>
              <a:t>1</a:t>
            </a:r>
            <a:endParaRPr lang="en-US" dirty="0" smtClean="0">
              <a:latin typeface="Museo Sans 100"/>
              <a:cs typeface="Museo Sans 100"/>
            </a:endParaRPr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3547070" y="4137999"/>
            <a:ext cx="611754" cy="637034"/>
          </a:xfrm>
          <a:prstGeom prst="plus">
            <a:avLst>
              <a:gd name="adj" fmla="val 406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1395225" y="2569720"/>
            <a:ext cx="611754" cy="637034"/>
          </a:xfrm>
          <a:prstGeom prst="plus">
            <a:avLst>
              <a:gd name="adj" fmla="val 406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 baseline="30000">
              <a:latin typeface="Museo Sans 100"/>
              <a:cs typeface="Museo Sans 100"/>
            </a:endParaRPr>
          </a:p>
        </p:txBody>
      </p:sp>
      <p:cxnSp>
        <p:nvCxnSpPr>
          <p:cNvPr id="19" name="Straight Connector 18"/>
          <p:cNvCxnSpPr>
            <a:stCxn id="21" idx="3"/>
          </p:cNvCxnSpPr>
          <p:nvPr/>
        </p:nvCxnSpPr>
        <p:spPr>
          <a:xfrm>
            <a:off x="683902" y="2991884"/>
            <a:ext cx="2863168" cy="24456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32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rata_tutorial">
  <a:themeElements>
    <a:clrScheme name="GraphLab">
      <a:dk1>
        <a:sysClr val="windowText" lastClr="000000"/>
      </a:dk1>
      <a:lt1>
        <a:sysClr val="window" lastClr="FFFFFF"/>
      </a:lt1>
      <a:dk2>
        <a:srgbClr val="322D2E"/>
      </a:dk2>
      <a:lt2>
        <a:srgbClr val="D8D8D8"/>
      </a:lt2>
      <a:accent1>
        <a:srgbClr val="B0007E"/>
      </a:accent1>
      <a:accent2>
        <a:srgbClr val="118CC4"/>
      </a:accent2>
      <a:accent3>
        <a:srgbClr val="85BD05"/>
      </a:accent3>
      <a:accent4>
        <a:srgbClr val="FC5507"/>
      </a:accent4>
      <a:accent5>
        <a:srgbClr val="5D5555"/>
      </a:accent5>
      <a:accent6>
        <a:srgbClr val="2B2728"/>
      </a:accent6>
      <a:hlink>
        <a:srgbClr val="118CC4"/>
      </a:hlink>
      <a:folHlink>
        <a:srgbClr val="FC55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Museo Sans 300"/>
            <a:cs typeface="Museo Sans 30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GraphLab">
      <a:dk1>
        <a:sysClr val="windowText" lastClr="000000"/>
      </a:dk1>
      <a:lt1>
        <a:sysClr val="window" lastClr="FFFFFF"/>
      </a:lt1>
      <a:dk2>
        <a:srgbClr val="322D2E"/>
      </a:dk2>
      <a:lt2>
        <a:srgbClr val="D8D8D8"/>
      </a:lt2>
      <a:accent1>
        <a:srgbClr val="B0007E"/>
      </a:accent1>
      <a:accent2>
        <a:srgbClr val="118CC4"/>
      </a:accent2>
      <a:accent3>
        <a:srgbClr val="85BD05"/>
      </a:accent3>
      <a:accent4>
        <a:srgbClr val="FC5507"/>
      </a:accent4>
      <a:accent5>
        <a:srgbClr val="5D5555"/>
      </a:accent5>
      <a:accent6>
        <a:srgbClr val="2B2728"/>
      </a:accent6>
      <a:hlink>
        <a:srgbClr val="118CC4"/>
      </a:hlink>
      <a:folHlink>
        <a:srgbClr val="FC55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useo Sans 100"/>
            <a:cs typeface="Museo Sans 10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strata_tutorial.potx</Template>
  <TotalTime>69774</TotalTime>
  <Words>1717</Words>
  <Application>Microsoft Macintosh PowerPoint</Application>
  <PresentationFormat>Custom</PresentationFormat>
  <Paragraphs>450</Paragraphs>
  <Slides>69</Slides>
  <Notes>8</Notes>
  <HiddenSlides>8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strata_tutorial</vt:lpstr>
      <vt:lpstr>1_Office Theme</vt:lpstr>
      <vt:lpstr>Introduction to Deep Learning for Image Analysis</vt:lpstr>
      <vt:lpstr>Hello, my name is…</vt:lpstr>
      <vt:lpstr>Today’s tutorial</vt:lpstr>
      <vt:lpstr>Deep Learning</vt:lpstr>
      <vt:lpstr>Today’s talk</vt:lpstr>
      <vt:lpstr>Deep Learning: Very non-linear models</vt:lpstr>
      <vt:lpstr>Linear classifiers</vt:lpstr>
      <vt:lpstr>What can a simple linear classifier represent?</vt:lpstr>
      <vt:lpstr>What can a simple linear classifier represent?</vt:lpstr>
      <vt:lpstr>What can’t a simple linear classifier represent?</vt:lpstr>
      <vt:lpstr>Non-linear feature embedding</vt:lpstr>
      <vt:lpstr>Graph representation of classifier: Useful for defining neural networks</vt:lpstr>
      <vt:lpstr>What can a linear classifier represent?</vt:lpstr>
      <vt:lpstr>Solving the XOR problem: Adding a layer</vt:lpstr>
      <vt:lpstr>Deep Neural Networks</vt:lpstr>
      <vt:lpstr>Deep Neural Networks</vt:lpstr>
      <vt:lpstr>Deep Neural Networks</vt:lpstr>
      <vt:lpstr>Neural Nets and GPU’s</vt:lpstr>
      <vt:lpstr>A neural network</vt:lpstr>
      <vt:lpstr>Convolutional Neural Nets</vt:lpstr>
      <vt:lpstr>Convolutional Neural Nets</vt:lpstr>
      <vt:lpstr>Convolutional Neural Nets</vt:lpstr>
      <vt:lpstr>Convolutional Neural Nets</vt:lpstr>
      <vt:lpstr>Convolutional Neural Nets</vt:lpstr>
      <vt:lpstr>Convolutional Neural Nets</vt:lpstr>
      <vt:lpstr>Convolutional Neural Nets</vt:lpstr>
      <vt:lpstr>Pooling layer</vt:lpstr>
      <vt:lpstr>Pooling layer</vt:lpstr>
      <vt:lpstr>Final Network</vt:lpstr>
      <vt:lpstr>Applications to computer vision</vt:lpstr>
      <vt:lpstr>Image features</vt:lpstr>
      <vt:lpstr>Standard image classification approach</vt:lpstr>
      <vt:lpstr>Many hand crafted features exist… </vt:lpstr>
      <vt:lpstr>Change image classification approach?</vt:lpstr>
      <vt:lpstr>Use neural network to learn features </vt:lpstr>
      <vt:lpstr>Sample results</vt:lpstr>
      <vt:lpstr>Krizhevsky et al. ’12:  60M parameters, won 2012 ImageNet competition</vt:lpstr>
      <vt:lpstr>ImageNet 2012 competition: 1.2M images, 1000 categories</vt:lpstr>
      <vt:lpstr>Application to scene parsing</vt:lpstr>
      <vt:lpstr>Let’s build our own Image Classifier!</vt:lpstr>
      <vt:lpstr>Challenges of deep learning</vt:lpstr>
      <vt:lpstr>Deep learning score card</vt:lpstr>
      <vt:lpstr>Deep learning workflow</vt:lpstr>
      <vt:lpstr>Deep learning score card</vt:lpstr>
      <vt:lpstr>Can we do better?</vt:lpstr>
      <vt:lpstr>Deep features:           Deep learning             +          Transfer learning</vt:lpstr>
      <vt:lpstr>Transfer learning: Use data from one domain to help learn on another</vt:lpstr>
      <vt:lpstr>What’s learned in a neural net</vt:lpstr>
      <vt:lpstr>Transfer learning in more detail…</vt:lpstr>
      <vt:lpstr>Using ImageNet-trained network as extractor for general features</vt:lpstr>
      <vt:lpstr>Transfer learning with deep features</vt:lpstr>
      <vt:lpstr>In real life</vt:lpstr>
      <vt:lpstr>What else can we do with Deep Features?</vt:lpstr>
      <vt:lpstr>Finding similar images</vt:lpstr>
      <vt:lpstr>Image Similarity</vt:lpstr>
      <vt:lpstr>Finding similar images</vt:lpstr>
      <vt:lpstr>Finding Similar Dresses!</vt:lpstr>
      <vt:lpstr>Bonus: Applications to text data</vt:lpstr>
      <vt:lpstr>Recurrent Neural Networks</vt:lpstr>
      <vt:lpstr>Recurrent Neural Networks</vt:lpstr>
      <vt:lpstr>Simple text classification with bag of words</vt:lpstr>
      <vt:lpstr>Word2Vec: Neural network for finding word representation</vt:lpstr>
      <vt:lpstr>Word2Vec: Neural network for finding high dimensional representation per word</vt:lpstr>
      <vt:lpstr>Related words placed nearby high dim space</vt:lpstr>
      <vt:lpstr>Blog corpus</vt:lpstr>
      <vt:lpstr>Summary</vt:lpstr>
      <vt:lpstr>Deep learning made easy with deep features</vt:lpstr>
      <vt:lpstr>Thanks!</vt:lpstr>
      <vt:lpstr>Thank you!          </vt:lpstr>
    </vt:vector>
  </TitlesOfParts>
  <Company>GraphLab,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Wolfe</dc:creator>
  <cp:lastModifiedBy>Piotr Teterwak</cp:lastModifiedBy>
  <cp:revision>1441</cp:revision>
  <dcterms:created xsi:type="dcterms:W3CDTF">2014-01-23T00:47:25Z</dcterms:created>
  <dcterms:modified xsi:type="dcterms:W3CDTF">2016-03-28T04:53:22Z</dcterms:modified>
</cp:coreProperties>
</file>